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88" r:id="rId5"/>
    <p:sldId id="301" r:id="rId6"/>
    <p:sldId id="297" r:id="rId7"/>
    <p:sldId id="296" r:id="rId8"/>
    <p:sldId id="298" r:id="rId9"/>
    <p:sldId id="289" r:id="rId10"/>
    <p:sldId id="281" r:id="rId11"/>
    <p:sldId id="282" r:id="rId12"/>
    <p:sldId id="290" r:id="rId13"/>
    <p:sldId id="284" r:id="rId14"/>
    <p:sldId id="271" r:id="rId15"/>
    <p:sldId id="299" r:id="rId16"/>
    <p:sldId id="294" r:id="rId17"/>
    <p:sldId id="293" r:id="rId18"/>
    <p:sldId id="267" r:id="rId19"/>
    <p:sldId id="295" r:id="rId20"/>
    <p:sldId id="283" r:id="rId21"/>
    <p:sldId id="277" r:id="rId22"/>
    <p:sldId id="279" r:id="rId23"/>
    <p:sldId id="292" r:id="rId24"/>
    <p:sldId id="287" r:id="rId25"/>
    <p:sldId id="285" r:id="rId26"/>
    <p:sldId id="291" r:id="rId27"/>
    <p:sldId id="286" r:id="rId28"/>
    <p:sldId id="270" r:id="rId29"/>
    <p:sldId id="300" r:id="rId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Gill Sans MT" panose="020B0502020104020203" pitchFamily="34" charset="0"/>
      <p:regular r:id="rId40"/>
      <p:bold r:id="rId41"/>
      <p:italic r:id="rId42"/>
      <p:boldItalic r:id="rId43"/>
    </p:embeddedFont>
    <p:embeddedFont>
      <p:font typeface="나눔스퀘어" panose="020B0600000101010101" pitchFamily="50" charset="-127"/>
      <p:regular r:id="rId44"/>
    </p:embeddedFont>
    <p:embeddedFont>
      <p:font typeface="나눔스퀘어 Bold" panose="020B0600000101010101" pitchFamily="50" charset="-127"/>
      <p:bold r:id="rId45"/>
    </p:embeddedFont>
    <p:embeddedFont>
      <p:font typeface="나눔스퀘어 ExtraBold" panose="020B0600000101010101" pitchFamily="50" charset="-127"/>
      <p:bold r:id="rId46"/>
    </p:embeddedFont>
    <p:embeddedFont>
      <p:font typeface="나눔스퀘어_ac Extra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함초롬바탕" panose="02030604000101010101" pitchFamily="18" charset="-127"/>
      <p:regular r:id="rId50"/>
      <p:bold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8396576-F854-46E4-911A-B40BCC8E50A9}">
          <p14:sldIdLst>
            <p14:sldId id="256"/>
            <p14:sldId id="257"/>
            <p14:sldId id="258"/>
            <p14:sldId id="288"/>
            <p14:sldId id="301"/>
            <p14:sldId id="297"/>
            <p14:sldId id="296"/>
            <p14:sldId id="298"/>
            <p14:sldId id="289"/>
            <p14:sldId id="281"/>
            <p14:sldId id="282"/>
            <p14:sldId id="290"/>
            <p14:sldId id="284"/>
            <p14:sldId id="271"/>
            <p14:sldId id="299"/>
            <p14:sldId id="294"/>
            <p14:sldId id="293"/>
            <p14:sldId id="267"/>
            <p14:sldId id="295"/>
            <p14:sldId id="283"/>
            <p14:sldId id="277"/>
            <p14:sldId id="279"/>
            <p14:sldId id="292"/>
            <p14:sldId id="287"/>
            <p14:sldId id="285"/>
            <p14:sldId id="291"/>
            <p14:sldId id="286"/>
            <p14:sldId id="270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도현" initials="황도" lastIdx="1" clrIdx="0">
    <p:extLst>
      <p:ext uri="{19B8F6BF-5375-455C-9EA6-DF929625EA0E}">
        <p15:presenceInfo xmlns:p15="http://schemas.microsoft.com/office/powerpoint/2012/main" userId="b62d06bde31ffa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A53"/>
    <a:srgbClr val="F13B63"/>
    <a:srgbClr val="FF0000"/>
    <a:srgbClr val="F9B1C0"/>
    <a:srgbClr val="FFFFFF"/>
    <a:srgbClr val="E6E6E6"/>
    <a:srgbClr val="969696"/>
    <a:srgbClr val="1F1C17"/>
    <a:srgbClr val="C00D0D"/>
    <a:srgbClr val="80A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6876353346456701E-2"/>
          <c:y val="0.13882280975391489"/>
          <c:w val="0.82725273990432724"/>
          <c:h val="0.599078302581380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모델 정확도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K_NN</c:v>
                </c:pt>
                <c:pt idx="1">
                  <c:v>RandomForest</c:v>
                </c:pt>
                <c:pt idx="2">
                  <c:v>SVM </c:v>
                </c:pt>
                <c:pt idx="3">
                  <c:v>Neural_Network</c:v>
                </c:pt>
                <c:pt idx="4">
                  <c:v>GreadientBoostingClassifier</c:v>
                </c:pt>
                <c:pt idx="5">
                  <c:v>LinearRegression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79.086832400000006</c:v>
                </c:pt>
                <c:pt idx="1">
                  <c:v>93.395841799999999</c:v>
                </c:pt>
                <c:pt idx="2">
                  <c:v>70.199755400000001</c:v>
                </c:pt>
                <c:pt idx="3">
                  <c:v>37.3012637</c:v>
                </c:pt>
                <c:pt idx="4">
                  <c:v>88.463106400000001</c:v>
                </c:pt>
                <c:pt idx="5">
                  <c:v>22.3350504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B4-4ABD-BB3F-A44B6B7068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5312224"/>
        <c:axId val="615312552"/>
      </c:barChart>
      <c:catAx>
        <c:axId val="615312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5312552"/>
        <c:crosses val="autoZero"/>
        <c:auto val="1"/>
        <c:lblAlgn val="ctr"/>
        <c:lblOffset val="100"/>
        <c:noMultiLvlLbl val="0"/>
      </c:catAx>
      <c:valAx>
        <c:axId val="615312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531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33A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D45-4082-A5EB-13A36A55655F}"/>
              </c:ext>
            </c:extLst>
          </c:dPt>
          <c:dPt>
            <c:idx val="1"/>
            <c:invertIfNegative val="0"/>
            <c:bubble3D val="0"/>
            <c:spPr>
              <a:solidFill>
                <a:srgbClr val="733A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45-4082-A5EB-13A36A55655F}"/>
              </c:ext>
            </c:extLst>
          </c:dPt>
          <c:dPt>
            <c:idx val="2"/>
            <c:invertIfNegative val="0"/>
            <c:bubble3D val="0"/>
            <c:spPr>
              <a:solidFill>
                <a:srgbClr val="733A5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D45-4082-A5EB-13A36A55655F}"/>
              </c:ext>
            </c:extLst>
          </c:dPt>
          <c:dLbls>
            <c:dLbl>
              <c:idx val="0"/>
              <c:layout>
                <c:manualLayout>
                  <c:x val="0"/>
                  <c:y val="0"/>
                </c:manualLayout>
              </c:layout>
              <c:tx>
                <c:rich>
                  <a:bodyPr/>
                  <a:lstStyle/>
                  <a:p>
                    <a:fld id="{20BDD36B-F275-4FB6-93BA-E0A26A1B36F1}" type="VALUE">
                      <a:rPr lang="en-US" altLang="ko-KR" sz="16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D45-4082-A5EB-13A36A55655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ko-KR" sz="16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98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D45-4082-A5EB-13A36A5565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952E11F-D5FF-4CD6-8B89-438C6FBBFC33}" type="VALUE">
                      <a:rPr lang="en-US" altLang="ko-KR" sz="160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D45-4082-A5EB-13A36A5565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정확도</c:v>
                </c:pt>
                <c:pt idx="1">
                  <c:v>정밀도</c:v>
                </c:pt>
                <c:pt idx="2">
                  <c:v>재현율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</c:v>
                </c:pt>
                <c:pt idx="1">
                  <c:v>98</c:v>
                </c:pt>
                <c:pt idx="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D45-4082-A5EB-13A36A5565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8676168"/>
        <c:axId val="578684696"/>
      </c:barChart>
      <c:catAx>
        <c:axId val="578676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684696"/>
        <c:crosses val="autoZero"/>
        <c:auto val="1"/>
        <c:lblAlgn val="ctr"/>
        <c:lblOffset val="100"/>
        <c:noMultiLvlLbl val="0"/>
      </c:catAx>
      <c:valAx>
        <c:axId val="5786846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8676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5F3B3-779B-4EF6-92A2-FD8F1ECFBF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B1416F-0034-4ED7-B210-162DC1AFE9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7A527-A0FF-4B6B-B1CE-CA40688CD2B7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8CC425-4B2A-4542-AE44-8EC3D20A4E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72A330-1DE1-4F12-B2BC-99699ABFE7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E2598-C50F-4D99-8CBC-B9252AE03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0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02F6F-BC3B-49BC-B72E-FF2E40B28BB3}" type="datetimeFigureOut">
              <a:rPr lang="ko-KR" altLang="en-US" smtClean="0"/>
              <a:t>2020-07-04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DE8F1-0FCF-4C43-A40C-63F4AEC70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30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표지판, 머그, 병이(가) 표시된 사진&#10;&#10;자동 생성된 설명">
            <a:extLst>
              <a:ext uri="{FF2B5EF4-FFF2-40B4-BE49-F238E27FC236}">
                <a16:creationId xmlns:a16="http://schemas.microsoft.com/office/drawing/2014/main" id="{DBCD5283-0A79-4A9A-833E-7EA7670ED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271" y="5169317"/>
            <a:ext cx="1006414" cy="90765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7E40C1-F168-454C-ADEA-BD16E87657FF}"/>
              </a:ext>
            </a:extLst>
          </p:cNvPr>
          <p:cNvGrpSpPr/>
          <p:nvPr userDrawn="1"/>
        </p:nvGrpSpPr>
        <p:grpSpPr>
          <a:xfrm>
            <a:off x="-2551008" y="-2201333"/>
            <a:ext cx="10813907" cy="9348729"/>
            <a:chOff x="-624255" y="-2190180"/>
            <a:chExt cx="10813906" cy="9348729"/>
          </a:xfrm>
        </p:grpSpPr>
        <p:sp>
          <p:nvSpPr>
            <p:cNvPr id="17" name="자유형 9">
              <a:extLst>
                <a:ext uri="{FF2B5EF4-FFF2-40B4-BE49-F238E27FC236}">
                  <a16:creationId xmlns:a16="http://schemas.microsoft.com/office/drawing/2014/main" id="{03EF94FF-73C1-4BE3-B93E-0A2EF471CE3A}"/>
                </a:ext>
              </a:extLst>
            </p:cNvPr>
            <p:cNvSpPr/>
            <p:nvPr/>
          </p:nvSpPr>
          <p:spPr>
            <a:xfrm>
              <a:off x="-19048" y="0"/>
              <a:ext cx="10208699" cy="5810776"/>
            </a:xfrm>
            <a:custGeom>
              <a:avLst/>
              <a:gdLst>
                <a:gd name="connsiteX0" fmla="*/ 0 w 10208699"/>
                <a:gd name="connsiteY0" fmla="*/ 0 h 5810776"/>
                <a:gd name="connsiteX1" fmla="*/ 10208699 w 10208699"/>
                <a:gd name="connsiteY1" fmla="*/ 0 h 5810776"/>
                <a:gd name="connsiteX2" fmla="*/ 10197298 w 10208699"/>
                <a:gd name="connsiteY2" fmla="*/ 149930 h 5810776"/>
                <a:gd name="connsiteX3" fmla="*/ 3924301 w 10208699"/>
                <a:gd name="connsiteY3" fmla="*/ 5810776 h 5810776"/>
                <a:gd name="connsiteX4" fmla="*/ 121312 w 10208699"/>
                <a:gd name="connsiteY4" fmla="*/ 4535302 h 5810776"/>
                <a:gd name="connsiteX5" fmla="*/ 0 w 10208699"/>
                <a:gd name="connsiteY5" fmla="*/ 4439086 h 581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08699" h="5810776">
                  <a:moveTo>
                    <a:pt x="0" y="0"/>
                  </a:moveTo>
                  <a:lnTo>
                    <a:pt x="10208699" y="0"/>
                  </a:lnTo>
                  <a:lnTo>
                    <a:pt x="10197298" y="149930"/>
                  </a:lnTo>
                  <a:cubicBezTo>
                    <a:pt x="9874391" y="3329543"/>
                    <a:pt x="7189107" y="5810776"/>
                    <a:pt x="3924301" y="5810776"/>
                  </a:cubicBezTo>
                  <a:cubicBezTo>
                    <a:pt x="2495949" y="5810776"/>
                    <a:pt x="1178520" y="5335853"/>
                    <a:pt x="121312" y="4535302"/>
                  </a:cubicBezTo>
                  <a:lnTo>
                    <a:pt x="0" y="4439086"/>
                  </a:lnTo>
                  <a:close/>
                </a:path>
              </a:pathLst>
            </a:custGeom>
            <a:solidFill>
              <a:srgbClr val="233A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자유형 25">
              <a:extLst>
                <a:ext uri="{FF2B5EF4-FFF2-40B4-BE49-F238E27FC236}">
                  <a16:creationId xmlns:a16="http://schemas.microsoft.com/office/drawing/2014/main" id="{79EECC82-9718-4A70-8875-F06EC8D68618}"/>
                </a:ext>
              </a:extLst>
            </p:cNvPr>
            <p:cNvSpPr/>
            <p:nvPr/>
          </p:nvSpPr>
          <p:spPr>
            <a:xfrm rot="12893024">
              <a:off x="2496253" y="-2052524"/>
              <a:ext cx="5751066" cy="9073419"/>
            </a:xfrm>
            <a:custGeom>
              <a:avLst/>
              <a:gdLst>
                <a:gd name="connsiteX0" fmla="*/ 2759424 w 5751066"/>
                <a:gd name="connsiteY0" fmla="*/ 7607303 h 9073419"/>
                <a:gd name="connsiteX1" fmla="*/ 656524 w 5751066"/>
                <a:gd name="connsiteY1" fmla="*/ 9073419 h 9073419"/>
                <a:gd name="connsiteX2" fmla="*/ 630263 w 5751066"/>
                <a:gd name="connsiteY2" fmla="*/ 9022467 h 9073419"/>
                <a:gd name="connsiteX3" fmla="*/ 2898 w 5751066"/>
                <a:gd name="connsiteY3" fmla="*/ 6084219 h 9073419"/>
                <a:gd name="connsiteX4" fmla="*/ 5526574 w 5751066"/>
                <a:gd name="connsiteY4" fmla="*/ 21698 h 9073419"/>
                <a:gd name="connsiteX5" fmla="*/ 5751066 w 5751066"/>
                <a:gd name="connsiteY5" fmla="*/ 0 h 9073419"/>
                <a:gd name="connsiteX6" fmla="*/ 5438163 w 5751066"/>
                <a:gd name="connsiteY6" fmla="*/ 248005 h 9073419"/>
                <a:gd name="connsiteX7" fmla="*/ 2641443 w 5751066"/>
                <a:gd name="connsiteY7" fmla="*/ 6258413 h 9073419"/>
                <a:gd name="connsiteX8" fmla="*/ 2748106 w 5751066"/>
                <a:gd name="connsiteY8" fmla="*/ 7549164 h 907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1066" h="9073419">
                  <a:moveTo>
                    <a:pt x="2759424" y="7607303"/>
                  </a:moveTo>
                  <a:lnTo>
                    <a:pt x="656524" y="9073419"/>
                  </a:lnTo>
                  <a:lnTo>
                    <a:pt x="630263" y="9022467"/>
                  </a:lnTo>
                  <a:cubicBezTo>
                    <a:pt x="199770" y="8136780"/>
                    <a:pt x="-28730" y="7136785"/>
                    <a:pt x="2898" y="6084219"/>
                  </a:cubicBezTo>
                  <a:cubicBezTo>
                    <a:pt x="97578" y="2933312"/>
                    <a:pt x="2490860" y="392624"/>
                    <a:pt x="5526574" y="21698"/>
                  </a:cubicBezTo>
                  <a:lnTo>
                    <a:pt x="5751066" y="0"/>
                  </a:lnTo>
                  <a:lnTo>
                    <a:pt x="5438163" y="248005"/>
                  </a:lnTo>
                  <a:cubicBezTo>
                    <a:pt x="3671007" y="1735463"/>
                    <a:pt x="2641443" y="3932918"/>
                    <a:pt x="2641443" y="6258413"/>
                  </a:cubicBezTo>
                  <a:cubicBezTo>
                    <a:pt x="2641443" y="6694444"/>
                    <a:pt x="2677639" y="7125972"/>
                    <a:pt x="2748106" y="75491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19" name="자유형 31">
              <a:extLst>
                <a:ext uri="{FF2B5EF4-FFF2-40B4-BE49-F238E27FC236}">
                  <a16:creationId xmlns:a16="http://schemas.microsoft.com/office/drawing/2014/main" id="{072A5D54-F27B-4823-B844-4B577BE920DD}"/>
                </a:ext>
              </a:extLst>
            </p:cNvPr>
            <p:cNvSpPr/>
            <p:nvPr/>
          </p:nvSpPr>
          <p:spPr>
            <a:xfrm rot="12893024">
              <a:off x="1787054" y="-1656160"/>
              <a:ext cx="3686885" cy="7647912"/>
            </a:xfrm>
            <a:custGeom>
              <a:avLst/>
              <a:gdLst>
                <a:gd name="connsiteX0" fmla="*/ 121298 w 3686885"/>
                <a:gd name="connsiteY0" fmla="*/ 7647912 h 7647912"/>
                <a:gd name="connsiteX1" fmla="*/ 106663 w 3686885"/>
                <a:gd name="connsiteY1" fmla="*/ 7572738 h 7647912"/>
                <a:gd name="connsiteX2" fmla="*/ 0 w 3686885"/>
                <a:gd name="connsiteY2" fmla="*/ 6281987 h 7647912"/>
                <a:gd name="connsiteX3" fmla="*/ 2796720 w 3686885"/>
                <a:gd name="connsiteY3" fmla="*/ 271579 h 7647912"/>
                <a:gd name="connsiteX4" fmla="*/ 3109623 w 3686885"/>
                <a:gd name="connsiteY4" fmla="*/ 23574 h 7647912"/>
                <a:gd name="connsiteX5" fmla="*/ 3201394 w 3686885"/>
                <a:gd name="connsiteY5" fmla="*/ 14704 h 7647912"/>
                <a:gd name="connsiteX6" fmla="*/ 3521834 w 3686885"/>
                <a:gd name="connsiteY6" fmla="*/ 0 h 7647912"/>
                <a:gd name="connsiteX7" fmla="*/ 3603436 w 3686885"/>
                <a:gd name="connsiteY7" fmla="*/ 388 h 7647912"/>
                <a:gd name="connsiteX8" fmla="*/ 3686885 w 3686885"/>
                <a:gd name="connsiteY8" fmla="*/ 120083 h 7647912"/>
                <a:gd name="connsiteX9" fmla="*/ 3474380 w 3686885"/>
                <a:gd name="connsiteY9" fmla="*/ 278358 h 7647912"/>
                <a:gd name="connsiteX10" fmla="*/ 498399 w 3686885"/>
                <a:gd name="connsiteY10" fmla="*/ 6202055 h 7647912"/>
                <a:gd name="connsiteX11" fmla="*/ 524901 w 3686885"/>
                <a:gd name="connsiteY11" fmla="*/ 7125258 h 7647912"/>
                <a:gd name="connsiteX12" fmla="*/ 551047 w 3686885"/>
                <a:gd name="connsiteY12" fmla="*/ 7348296 h 7647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6885" h="7647912">
                  <a:moveTo>
                    <a:pt x="121298" y="7647912"/>
                  </a:moveTo>
                  <a:lnTo>
                    <a:pt x="106663" y="7572738"/>
                  </a:lnTo>
                  <a:cubicBezTo>
                    <a:pt x="36196" y="7149547"/>
                    <a:pt x="0" y="6718018"/>
                    <a:pt x="0" y="6281987"/>
                  </a:cubicBezTo>
                  <a:cubicBezTo>
                    <a:pt x="0" y="3956492"/>
                    <a:pt x="1029564" y="1759037"/>
                    <a:pt x="2796720" y="271579"/>
                  </a:cubicBezTo>
                  <a:lnTo>
                    <a:pt x="3109623" y="23574"/>
                  </a:lnTo>
                  <a:lnTo>
                    <a:pt x="3201394" y="14704"/>
                  </a:lnTo>
                  <a:cubicBezTo>
                    <a:pt x="3307534" y="7138"/>
                    <a:pt x="3414370" y="2215"/>
                    <a:pt x="3521834" y="0"/>
                  </a:cubicBezTo>
                  <a:lnTo>
                    <a:pt x="3603436" y="388"/>
                  </a:lnTo>
                  <a:lnTo>
                    <a:pt x="3686885" y="120083"/>
                  </a:lnTo>
                  <a:lnTo>
                    <a:pt x="3474380" y="278358"/>
                  </a:lnTo>
                  <a:cubicBezTo>
                    <a:pt x="1663345" y="1712069"/>
                    <a:pt x="568245" y="3877609"/>
                    <a:pt x="498399" y="6202055"/>
                  </a:cubicBezTo>
                  <a:cubicBezTo>
                    <a:pt x="489086" y="6511982"/>
                    <a:pt x="498137" y="6820182"/>
                    <a:pt x="524901" y="7125258"/>
                  </a:cubicBezTo>
                  <a:lnTo>
                    <a:pt x="551047" y="7348296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20" name="자유형 24">
              <a:extLst>
                <a:ext uri="{FF2B5EF4-FFF2-40B4-BE49-F238E27FC236}">
                  <a16:creationId xmlns:a16="http://schemas.microsoft.com/office/drawing/2014/main" id="{B19F2ED5-1408-4D5A-BB17-5D63CA283DC2}"/>
                </a:ext>
              </a:extLst>
            </p:cNvPr>
            <p:cNvSpPr/>
            <p:nvPr/>
          </p:nvSpPr>
          <p:spPr>
            <a:xfrm rot="12893024">
              <a:off x="2525817" y="-2190180"/>
              <a:ext cx="6298259" cy="9348729"/>
            </a:xfrm>
            <a:custGeom>
              <a:avLst/>
              <a:gdLst>
                <a:gd name="connsiteX0" fmla="*/ 1146107 w 6298259"/>
                <a:gd name="connsiteY0" fmla="*/ 9099036 h 9348729"/>
                <a:gd name="connsiteX1" fmla="*/ 787964 w 6298259"/>
                <a:gd name="connsiteY1" fmla="*/ 9348729 h 9348729"/>
                <a:gd name="connsiteX2" fmla="*/ 760165 w 6298259"/>
                <a:gd name="connsiteY2" fmla="*/ 9300383 h 9348729"/>
                <a:gd name="connsiteX3" fmla="*/ 0 w 6298259"/>
                <a:gd name="connsiteY3" fmla="*/ 6298259 h 9348729"/>
                <a:gd name="connsiteX4" fmla="*/ 6298259 w 6298259"/>
                <a:gd name="connsiteY4" fmla="*/ 0 h 9348729"/>
                <a:gd name="connsiteX5" fmla="*/ 6247983 w 6298259"/>
                <a:gd name="connsiteY5" fmla="*/ 39848 h 9348729"/>
                <a:gd name="connsiteX6" fmla="*/ 6023491 w 6298259"/>
                <a:gd name="connsiteY6" fmla="*/ 61546 h 9348729"/>
                <a:gd name="connsiteX7" fmla="*/ 499815 w 6298259"/>
                <a:gd name="connsiteY7" fmla="*/ 6124067 h 9348729"/>
                <a:gd name="connsiteX8" fmla="*/ 1127180 w 6298259"/>
                <a:gd name="connsiteY8" fmla="*/ 9062315 h 934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98259" h="9348729">
                  <a:moveTo>
                    <a:pt x="1146107" y="9099036"/>
                  </a:moveTo>
                  <a:lnTo>
                    <a:pt x="787964" y="9348729"/>
                  </a:lnTo>
                  <a:lnTo>
                    <a:pt x="760165" y="9300383"/>
                  </a:lnTo>
                  <a:cubicBezTo>
                    <a:pt x="275374" y="8407962"/>
                    <a:pt x="0" y="7385269"/>
                    <a:pt x="0" y="6298259"/>
                  </a:cubicBezTo>
                  <a:cubicBezTo>
                    <a:pt x="-1" y="2819827"/>
                    <a:pt x="2819827" y="0"/>
                    <a:pt x="6298259" y="0"/>
                  </a:cubicBezTo>
                  <a:lnTo>
                    <a:pt x="6247983" y="39848"/>
                  </a:lnTo>
                  <a:lnTo>
                    <a:pt x="6023491" y="61546"/>
                  </a:lnTo>
                  <a:cubicBezTo>
                    <a:pt x="2987777" y="432472"/>
                    <a:pt x="594495" y="2973160"/>
                    <a:pt x="499815" y="6124067"/>
                  </a:cubicBezTo>
                  <a:cubicBezTo>
                    <a:pt x="468187" y="7176633"/>
                    <a:pt x="696687" y="8176628"/>
                    <a:pt x="1127180" y="9062315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 dirty="0"/>
            </a:p>
          </p:txBody>
        </p:sp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4744494A-7945-4FBA-BC0B-F6B3F5061F7F}"/>
                </a:ext>
              </a:extLst>
            </p:cNvPr>
            <p:cNvSpPr/>
            <p:nvPr/>
          </p:nvSpPr>
          <p:spPr>
            <a:xfrm rot="18328597">
              <a:off x="542876" y="-1041375"/>
              <a:ext cx="6298263" cy="8632526"/>
            </a:xfrm>
            <a:custGeom>
              <a:avLst/>
              <a:gdLst>
                <a:gd name="connsiteX0" fmla="*/ 2811251 w 6298263"/>
                <a:gd name="connsiteY0" fmla="*/ 0 h 8632526"/>
                <a:gd name="connsiteX1" fmla="*/ 2734886 w 6298263"/>
                <a:gd name="connsiteY1" fmla="*/ 219309 h 8632526"/>
                <a:gd name="connsiteX2" fmla="*/ 2410156 w 6298263"/>
                <a:gd name="connsiteY2" fmla="*/ 2334269 h 8632526"/>
                <a:gd name="connsiteX3" fmla="*/ 6298263 w 6298263"/>
                <a:gd name="connsiteY3" fmla="*/ 8632526 h 8632526"/>
                <a:gd name="connsiteX4" fmla="*/ 6298260 w 6298263"/>
                <a:gd name="connsiteY4" fmla="*/ 8632526 h 8632526"/>
                <a:gd name="connsiteX5" fmla="*/ 0 w 6298263"/>
                <a:gd name="connsiteY5" fmla="*/ 2334268 h 8632526"/>
                <a:gd name="connsiteX6" fmla="*/ 9601 w 6298263"/>
                <a:gd name="connsiteY6" fmla="*/ 1996672 h 863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632526">
                  <a:moveTo>
                    <a:pt x="2811251" y="0"/>
                  </a:moveTo>
                  <a:lnTo>
                    <a:pt x="2734886" y="219309"/>
                  </a:lnTo>
                  <a:cubicBezTo>
                    <a:pt x="2522668" y="893394"/>
                    <a:pt x="2410156" y="1605295"/>
                    <a:pt x="2410156" y="2334269"/>
                  </a:cubicBezTo>
                  <a:cubicBezTo>
                    <a:pt x="2410157" y="5000230"/>
                    <a:pt x="3914970" y="7437843"/>
                    <a:pt x="6298263" y="8632526"/>
                  </a:cubicBezTo>
                  <a:lnTo>
                    <a:pt x="6298260" y="8632526"/>
                  </a:lnTo>
                  <a:cubicBezTo>
                    <a:pt x="2819827" y="8632526"/>
                    <a:pt x="0" y="5812699"/>
                    <a:pt x="0" y="2334268"/>
                  </a:cubicBezTo>
                  <a:lnTo>
                    <a:pt x="9601" y="1996672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ECB70-FB07-48EE-B1BB-52646BF6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3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80DF6F-1567-43A1-8F1E-52A7DEB1FCBA}"/>
              </a:ext>
            </a:extLst>
          </p:cNvPr>
          <p:cNvSpPr/>
          <p:nvPr userDrawn="1"/>
        </p:nvSpPr>
        <p:spPr>
          <a:xfrm>
            <a:off x="712228" y="654672"/>
            <a:ext cx="5335988" cy="130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6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Anti-Virus </a:t>
            </a:r>
            <a:r>
              <a:rPr lang="en-US" altLang="ko-KR" sz="4000" b="1" i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Project</a:t>
            </a:r>
            <a:endParaRPr lang="en-US" altLang="ko-KR" sz="3600" b="1" i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이용한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Anti-Virus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4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72EC18-B2B2-4C28-BC21-4E3A65F47896}"/>
              </a:ext>
            </a:extLst>
          </p:cNvPr>
          <p:cNvSpPr/>
          <p:nvPr userDrawn="1"/>
        </p:nvSpPr>
        <p:spPr>
          <a:xfrm>
            <a:off x="6452981" y="5438701"/>
            <a:ext cx="2113079" cy="593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2400" b="1" kern="0" dirty="0" err="1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멀웨어</a:t>
            </a:r>
            <a:r>
              <a:rPr lang="ko-KR" altLang="en-US" sz="2400" b="1" kern="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자가격리</a:t>
            </a:r>
            <a:endParaRPr lang="en-US" altLang="ko-KR" sz="2400" b="1" kern="0" dirty="0">
              <a:ln w="317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11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 descr="앉아있는, 표지판, 머그, 병이(가) 표시된 사진&#10;&#10;자동 생성된 설명">
            <a:extLst>
              <a:ext uri="{FF2B5EF4-FFF2-40B4-BE49-F238E27FC236}">
                <a16:creationId xmlns:a16="http://schemas.microsoft.com/office/drawing/2014/main" id="{AC8BEE16-CAA4-4557-AFDA-F9A307F27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9" y="220066"/>
            <a:ext cx="615820" cy="555387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2BA061B-1C54-435B-9D95-1F0AA2AF7F33}"/>
              </a:ext>
            </a:extLst>
          </p:cNvPr>
          <p:cNvSpPr txBox="1">
            <a:spLocks/>
          </p:cNvSpPr>
          <p:nvPr userDrawn="1"/>
        </p:nvSpPr>
        <p:spPr>
          <a:xfrm>
            <a:off x="1700598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04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결과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연구방향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4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B6C75-3335-41B3-97A7-F3933DD1D15B}"/>
              </a:ext>
            </a:extLst>
          </p:cNvPr>
          <p:cNvSpPr txBox="1"/>
          <p:nvPr userDrawn="1"/>
        </p:nvSpPr>
        <p:spPr>
          <a:xfrm>
            <a:off x="3620530" y="2998113"/>
            <a:ext cx="2079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733A5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 &amp; A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348AD5-7E10-44FE-BF4F-1CE145E52804}"/>
              </a:ext>
            </a:extLst>
          </p:cNvPr>
          <p:cNvSpPr txBox="1">
            <a:spLocks/>
          </p:cNvSpPr>
          <p:nvPr userDrawn="1"/>
        </p:nvSpPr>
        <p:spPr>
          <a:xfrm>
            <a:off x="1700598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FF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End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453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CB6C75-3335-41B3-97A7-F3933DD1D15B}"/>
              </a:ext>
            </a:extLst>
          </p:cNvPr>
          <p:cNvSpPr txBox="1"/>
          <p:nvPr userDrawn="1"/>
        </p:nvSpPr>
        <p:spPr>
          <a:xfrm>
            <a:off x="2934872" y="2967335"/>
            <a:ext cx="327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733A5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srgbClr val="733A5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348AD5-7E10-44FE-BF4F-1CE145E52804}"/>
              </a:ext>
            </a:extLst>
          </p:cNvPr>
          <p:cNvSpPr txBox="1">
            <a:spLocks/>
          </p:cNvSpPr>
          <p:nvPr userDrawn="1"/>
        </p:nvSpPr>
        <p:spPr>
          <a:xfrm>
            <a:off x="1700598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FF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End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75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9BBA32-8A5D-4E4B-913B-410A16AA891F}"/>
              </a:ext>
            </a:extLst>
          </p:cNvPr>
          <p:cNvGrpSpPr/>
          <p:nvPr userDrawn="1"/>
        </p:nvGrpSpPr>
        <p:grpSpPr>
          <a:xfrm>
            <a:off x="7741328" y="306317"/>
            <a:ext cx="1114042" cy="510428"/>
            <a:chOff x="7847860" y="315195"/>
            <a:chExt cx="1025265" cy="524884"/>
          </a:xfrm>
        </p:grpSpPr>
        <p:pic>
          <p:nvPicPr>
            <p:cNvPr id="24" name="Picture 2" descr="C 샤프 - 위키백과, 우리 모두의 백과사전">
              <a:extLst>
                <a:ext uri="{FF2B5EF4-FFF2-40B4-BE49-F238E27FC236}">
                  <a16:creationId xmlns:a16="http://schemas.microsoft.com/office/drawing/2014/main" id="{6544CF84-E15F-41E4-A421-21B6E9FE8A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860" y="323754"/>
              <a:ext cx="474851" cy="5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A97E531A-FEE9-4BD1-BE7B-8065DC39AB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274" y="315195"/>
              <a:ext cx="474851" cy="52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6945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02</a:t>
            </a:r>
            <a:r>
              <a:rPr lang="en-US" altLang="ko-KR" sz="2400" dirty="0"/>
              <a:t> </a:t>
            </a:r>
            <a:r>
              <a:rPr lang="ko-KR" altLang="en-US" sz="2400" dirty="0"/>
              <a:t>개발 환경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90BE8E8-3740-446F-BC7E-DD04CE791D9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6360443"/>
              </p:ext>
            </p:extLst>
          </p:nvPr>
        </p:nvGraphicFramePr>
        <p:xfrm>
          <a:off x="595463" y="1508907"/>
          <a:ext cx="7640796" cy="2582385"/>
        </p:xfrm>
        <a:graphic>
          <a:graphicData uri="http://schemas.openxmlformats.org/drawingml/2006/table">
            <a:tbl>
              <a:tblPr/>
              <a:tblGrid>
                <a:gridCol w="1570778">
                  <a:extLst>
                    <a:ext uri="{9D8B030D-6E8A-4147-A177-3AD203B41FA5}">
                      <a16:colId xmlns:a16="http://schemas.microsoft.com/office/drawing/2014/main" val="3225697823"/>
                    </a:ext>
                  </a:extLst>
                </a:gridCol>
                <a:gridCol w="3035009">
                  <a:extLst>
                    <a:ext uri="{9D8B030D-6E8A-4147-A177-3AD203B41FA5}">
                      <a16:colId xmlns:a16="http://schemas.microsoft.com/office/drawing/2014/main" val="2851849050"/>
                    </a:ext>
                  </a:extLst>
                </a:gridCol>
                <a:gridCol w="3035009">
                  <a:extLst>
                    <a:ext uri="{9D8B030D-6E8A-4147-A177-3AD203B41FA5}">
                      <a16:colId xmlns:a16="http://schemas.microsoft.com/office/drawing/2014/main" val="1677263303"/>
                    </a:ext>
                  </a:extLst>
                </a:gridCol>
              </a:tblGrid>
              <a:tr h="51647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Spec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860223"/>
                  </a:ext>
                </a:extLst>
              </a:tr>
              <a:tr h="516477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개발용 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PC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OS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Windows 10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020623"/>
                  </a:ext>
                </a:extLst>
              </a:tr>
              <a:tr h="516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언어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Python, C#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45681"/>
                  </a:ext>
                </a:extLst>
              </a:tr>
              <a:tr h="516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플랫폼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Pycharm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Spyder, 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153362"/>
                  </a:ext>
                </a:extLst>
              </a:tr>
              <a:tr h="516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Scikit-learn, 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56392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DA999A3-D961-4EAF-A650-295E4D8B731A}"/>
              </a:ext>
            </a:extLst>
          </p:cNvPr>
          <p:cNvSpPr txBox="1"/>
          <p:nvPr userDrawn="1"/>
        </p:nvSpPr>
        <p:spPr>
          <a:xfrm>
            <a:off x="6422254" y="4091289"/>
            <a:ext cx="1973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i="1" dirty="0"/>
              <a:t>&lt;</a:t>
            </a:r>
            <a:r>
              <a:rPr lang="ko-KR" altLang="en-US" sz="1050" i="1" dirty="0"/>
              <a:t>그림 </a:t>
            </a:r>
            <a:r>
              <a:rPr lang="en-US" altLang="ko-KR" sz="1050" i="1" dirty="0"/>
              <a:t>2-1&gt; </a:t>
            </a:r>
            <a:r>
              <a:rPr lang="ko-KR" altLang="en-US" sz="1050" i="1" dirty="0"/>
              <a:t>소프트웨어 자원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4AEEF7-7439-4B4F-BCF2-75CCE5D3AC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94130316"/>
              </p:ext>
            </p:extLst>
          </p:nvPr>
        </p:nvGraphicFramePr>
        <p:xfrm>
          <a:off x="595465" y="4571844"/>
          <a:ext cx="7640795" cy="1554509"/>
        </p:xfrm>
        <a:graphic>
          <a:graphicData uri="http://schemas.openxmlformats.org/drawingml/2006/table">
            <a:tbl>
              <a:tblPr/>
              <a:tblGrid>
                <a:gridCol w="1570775">
                  <a:extLst>
                    <a:ext uri="{9D8B030D-6E8A-4147-A177-3AD203B41FA5}">
                      <a16:colId xmlns:a16="http://schemas.microsoft.com/office/drawing/2014/main" val="1838545000"/>
                    </a:ext>
                  </a:extLst>
                </a:gridCol>
                <a:gridCol w="3035010">
                  <a:extLst>
                    <a:ext uri="{9D8B030D-6E8A-4147-A177-3AD203B41FA5}">
                      <a16:colId xmlns:a16="http://schemas.microsoft.com/office/drawing/2014/main" val="474179854"/>
                    </a:ext>
                  </a:extLst>
                </a:gridCol>
                <a:gridCol w="3035010">
                  <a:extLst>
                    <a:ext uri="{9D8B030D-6E8A-4147-A177-3AD203B41FA5}">
                      <a16:colId xmlns:a16="http://schemas.microsoft.com/office/drawing/2014/main" val="608597757"/>
                    </a:ext>
                  </a:extLst>
                </a:gridCol>
              </a:tblGrid>
              <a:tr h="3196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구분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도구 명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100" spc="0" dirty="0">
                          <a:solidFill>
                            <a:srgbClr val="000000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사용 목적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001348"/>
                  </a:ext>
                </a:extLst>
              </a:tr>
              <a:tr h="60396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협업 도구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Kakao</a:t>
                      </a:r>
                      <a:r>
                        <a:rPr 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Talk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채널 간 회의 및 자료 공유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452903"/>
                  </a:ext>
                </a:extLst>
              </a:tr>
              <a:tr h="584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개발관련 소스 공유</a:t>
                      </a:r>
                    </a:p>
                  </a:txBody>
                  <a:tcPr marL="68580" marR="68580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8473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77C32B-2CB4-4D37-83C8-E9C9B6B8F962}"/>
              </a:ext>
            </a:extLst>
          </p:cNvPr>
          <p:cNvSpPr txBox="1"/>
          <p:nvPr userDrawn="1"/>
        </p:nvSpPr>
        <p:spPr>
          <a:xfrm>
            <a:off x="6807126" y="6145236"/>
            <a:ext cx="1502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i="1" dirty="0"/>
              <a:t>&lt;</a:t>
            </a:r>
            <a:r>
              <a:rPr lang="ko-KR" altLang="en-US" sz="1050" i="1" dirty="0"/>
              <a:t>그림 </a:t>
            </a:r>
            <a:r>
              <a:rPr lang="en-US" altLang="ko-KR" sz="1050" i="1" dirty="0"/>
              <a:t>2-2&gt; </a:t>
            </a:r>
            <a:r>
              <a:rPr lang="ko-KR" altLang="en-US" sz="1050" i="1" dirty="0"/>
              <a:t>협업 도구</a:t>
            </a:r>
          </a:p>
        </p:txBody>
      </p:sp>
    </p:spTree>
    <p:extLst>
      <p:ext uri="{BB962C8B-B14F-4D97-AF65-F5344CB8AC3E}">
        <p14:creationId xmlns:p14="http://schemas.microsoft.com/office/powerpoint/2010/main" val="2202842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07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108766" y="1273235"/>
            <a:ext cx="1222955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조직도</a:t>
            </a:r>
            <a:endParaRPr lang="en-US" altLang="ko-KR" sz="2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C58D494-FC4C-4FCC-A7A8-0ED476077E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7597" y="-3935221"/>
            <a:ext cx="1551897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6145" name="_x273963776">
            <a:extLst>
              <a:ext uri="{FF2B5EF4-FFF2-40B4-BE49-F238E27FC236}">
                <a16:creationId xmlns:a16="http://schemas.microsoft.com/office/drawing/2014/main" id="{2FF389C5-A05B-4B9C-AD3E-02BD25138A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081" y="3116653"/>
            <a:ext cx="2552988" cy="20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58571-FC5E-4D05-84FE-F1A486F10A31}"/>
              </a:ext>
            </a:extLst>
          </p:cNvPr>
          <p:cNvSpPr txBox="1"/>
          <p:nvPr userDrawn="1"/>
        </p:nvSpPr>
        <p:spPr>
          <a:xfrm>
            <a:off x="1953949" y="6235029"/>
            <a:ext cx="3529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i="1" dirty="0"/>
              <a:t>&lt;</a:t>
            </a:r>
            <a:r>
              <a:rPr lang="ko-KR" altLang="en-US" sz="1050" i="1" dirty="0"/>
              <a:t>그림 </a:t>
            </a:r>
            <a:r>
              <a:rPr lang="en-US" altLang="ko-KR" sz="1050" i="1" dirty="0"/>
              <a:t>3-2&gt; </a:t>
            </a:r>
            <a:r>
              <a:rPr lang="ko-KR" altLang="en-US" sz="1050" i="1" dirty="0"/>
              <a:t>조직도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C3BC548-F384-4B8B-B224-558B096F8318}"/>
              </a:ext>
            </a:extLst>
          </p:cNvPr>
          <p:cNvCxnSpPr>
            <a:cxnSpLocks/>
            <a:stCxn id="3" idx="2"/>
            <a:endCxn id="13" idx="0"/>
          </p:cNvCxnSpPr>
          <p:nvPr userDrawn="1"/>
        </p:nvCxnSpPr>
        <p:spPr>
          <a:xfrm rot="5400000">
            <a:off x="2717711" y="1849780"/>
            <a:ext cx="976618" cy="2269808"/>
          </a:xfrm>
          <a:prstGeom prst="bentConnector3">
            <a:avLst/>
          </a:prstGeom>
          <a:ln w="28575">
            <a:solidFill>
              <a:srgbClr val="73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47" name="그룹 6146">
            <a:extLst>
              <a:ext uri="{FF2B5EF4-FFF2-40B4-BE49-F238E27FC236}">
                <a16:creationId xmlns:a16="http://schemas.microsoft.com/office/drawing/2014/main" id="{9830C473-E942-454B-B674-0F1F64D8AB24}"/>
              </a:ext>
            </a:extLst>
          </p:cNvPr>
          <p:cNvGrpSpPr/>
          <p:nvPr userDrawn="1"/>
        </p:nvGrpSpPr>
        <p:grpSpPr>
          <a:xfrm>
            <a:off x="1282256" y="1783073"/>
            <a:ext cx="6286541" cy="2666541"/>
            <a:chOff x="1682242" y="1783070"/>
            <a:chExt cx="8382054" cy="2666541"/>
          </a:xfrm>
        </p:grpSpPr>
        <p:sp>
          <p:nvSpPr>
            <p:cNvPr id="3" name="순서도: 처리 2">
              <a:extLst>
                <a:ext uri="{FF2B5EF4-FFF2-40B4-BE49-F238E27FC236}">
                  <a16:creationId xmlns:a16="http://schemas.microsoft.com/office/drawing/2014/main" id="{2D993F80-474D-4BA2-AC51-2842AC3FEFC0}"/>
                </a:ext>
              </a:extLst>
            </p:cNvPr>
            <p:cNvSpPr/>
            <p:nvPr userDrawn="1"/>
          </p:nvSpPr>
          <p:spPr bwMode="auto">
            <a:xfrm>
              <a:off x="4708652" y="1783070"/>
              <a:ext cx="2103628" cy="713304"/>
            </a:xfrm>
            <a:prstGeom prst="flowChartProcess">
              <a:avLst/>
            </a:prstGeom>
            <a:noFill/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PM</a:t>
              </a:r>
            </a:p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월목반</a:t>
              </a:r>
              <a:r>
                <a: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이찬우</a:t>
              </a: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순서도: 처리 12">
              <a:extLst>
                <a:ext uri="{FF2B5EF4-FFF2-40B4-BE49-F238E27FC236}">
                  <a16:creationId xmlns:a16="http://schemas.microsoft.com/office/drawing/2014/main" id="{DCD76599-0B7A-498F-81AE-587FF0C448CF}"/>
                </a:ext>
              </a:extLst>
            </p:cNvPr>
            <p:cNvSpPr/>
            <p:nvPr userDrawn="1"/>
          </p:nvSpPr>
          <p:spPr bwMode="auto">
            <a:xfrm>
              <a:off x="1682242" y="3472992"/>
              <a:ext cx="2103628" cy="976619"/>
            </a:xfrm>
            <a:prstGeom prst="flowChartProcess">
              <a:avLst/>
            </a:prstGeom>
            <a:noFill/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월목반</a:t>
              </a:r>
              <a:r>
                <a: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황도현</a:t>
              </a:r>
            </a:p>
          </p:txBody>
        </p:sp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8C77DA75-3628-46DD-B11E-DAC652E1535A}"/>
                </a:ext>
              </a:extLst>
            </p:cNvPr>
            <p:cNvSpPr/>
            <p:nvPr userDrawn="1"/>
          </p:nvSpPr>
          <p:spPr bwMode="auto">
            <a:xfrm>
              <a:off x="4708651" y="3460441"/>
              <a:ext cx="2103628" cy="976619"/>
            </a:xfrm>
            <a:prstGeom prst="flowChartProcess">
              <a:avLst/>
            </a:prstGeom>
            <a:noFill/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월목반</a:t>
              </a:r>
              <a:r>
                <a: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안주연</a:t>
              </a:r>
              <a:endParaRPr kumimoji="0" lang="en-US" altLang="ko-KR" sz="11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월목반</a:t>
              </a:r>
              <a:r>
                <a: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홍현기</a:t>
              </a:r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913AFF60-5E46-4419-AF99-56A426E80420}"/>
                </a:ext>
              </a:extLst>
            </p:cNvPr>
            <p:cNvSpPr/>
            <p:nvPr userDrawn="1"/>
          </p:nvSpPr>
          <p:spPr bwMode="auto">
            <a:xfrm>
              <a:off x="7960668" y="3469586"/>
              <a:ext cx="2103628" cy="964068"/>
            </a:xfrm>
            <a:prstGeom prst="flowChartProcess">
              <a:avLst/>
            </a:prstGeom>
            <a:noFill/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1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25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월목반</a:t>
              </a:r>
              <a:r>
                <a: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주정호</a:t>
              </a: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9C16173-0BDD-47AC-9D66-45E0512F9420}"/>
                </a:ext>
              </a:extLst>
            </p:cNvPr>
            <p:cNvCxnSpPr>
              <a:cxnSpLocks/>
              <a:stCxn id="3" idx="2"/>
              <a:endCxn id="19" idx="0"/>
            </p:cNvCxnSpPr>
            <p:nvPr userDrawn="1"/>
          </p:nvCxnSpPr>
          <p:spPr>
            <a:xfrm rot="5400000">
              <a:off x="5278433" y="2978407"/>
              <a:ext cx="964067" cy="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29C1C4C4-A11D-43FA-A27C-B9F4EFA280B6}"/>
                </a:ext>
              </a:extLst>
            </p:cNvPr>
            <p:cNvCxnSpPr>
              <a:cxnSpLocks/>
            </p:cNvCxnSpPr>
            <p:nvPr userDrawn="1"/>
          </p:nvCxnSpPr>
          <p:spPr>
            <a:xfrm rot="16200000" flipH="1">
              <a:off x="6904440" y="1361544"/>
              <a:ext cx="964068" cy="325201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6283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DE7747-AB1A-430F-9615-8582A6A8A196}"/>
              </a:ext>
            </a:extLst>
          </p:cNvPr>
          <p:cNvSpPr/>
          <p:nvPr userDrawn="1"/>
        </p:nvSpPr>
        <p:spPr>
          <a:xfrm>
            <a:off x="826873" y="1572440"/>
            <a:ext cx="1728849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타겟</a:t>
            </a:r>
            <a:endParaRPr lang="en-US" altLang="ko-KR" sz="1800" b="1" i="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1CACE-F0B0-44EF-93C3-5F972AAA28A0}"/>
              </a:ext>
            </a:extLst>
          </p:cNvPr>
          <p:cNvSpPr txBox="1"/>
          <p:nvPr userDrawn="1"/>
        </p:nvSpPr>
        <p:spPr>
          <a:xfrm>
            <a:off x="816499" y="410036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Enterprise X</a:t>
            </a:r>
            <a:endParaRPr lang="ko-KR" altLang="en-US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2A82F5-3393-4DF1-A78D-150CB6328C1C}"/>
              </a:ext>
            </a:extLst>
          </p:cNvPr>
          <p:cNvSpPr/>
          <p:nvPr userDrawn="1"/>
        </p:nvSpPr>
        <p:spPr>
          <a:xfrm>
            <a:off x="3279611" y="1519407"/>
            <a:ext cx="349567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범위</a:t>
            </a:r>
            <a:endParaRPr lang="en-US" altLang="ko-KR" sz="1800" b="1" i="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F3BAC-B7ED-48EE-A68A-8389A0D0F0E2}"/>
              </a:ext>
            </a:extLst>
          </p:cNvPr>
          <p:cNvGrpSpPr/>
          <p:nvPr userDrawn="1"/>
        </p:nvGrpSpPr>
        <p:grpSpPr>
          <a:xfrm>
            <a:off x="3279610" y="2369756"/>
            <a:ext cx="5335988" cy="2945597"/>
            <a:chOff x="4523740" y="2449655"/>
            <a:chExt cx="6835140" cy="29455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B91D3A-D718-46D9-9480-A5A8CF13A8B4}"/>
                </a:ext>
              </a:extLst>
            </p:cNvPr>
            <p:cNvSpPr/>
            <p:nvPr userDrawn="1"/>
          </p:nvSpPr>
          <p:spPr>
            <a:xfrm>
              <a:off x="4523740" y="2460855"/>
              <a:ext cx="1328937" cy="360165"/>
            </a:xfrm>
            <a:prstGeom prst="rect">
              <a:avLst/>
            </a:prstGeom>
            <a:solidFill>
              <a:srgbClr val="F13B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7012BF-B543-4BD5-9FEA-C8E3E8FE3199}"/>
                </a:ext>
              </a:extLst>
            </p:cNvPr>
            <p:cNvSpPr/>
            <p:nvPr userDrawn="1"/>
          </p:nvSpPr>
          <p:spPr>
            <a:xfrm>
              <a:off x="5852677" y="2460855"/>
              <a:ext cx="4073643" cy="360165"/>
            </a:xfrm>
            <a:prstGeom prst="rect">
              <a:avLst/>
            </a:prstGeom>
            <a:solidFill>
              <a:srgbClr val="F13B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구현 범위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B35E8-2CCD-4327-8D29-0DE830F16078}"/>
                </a:ext>
              </a:extLst>
            </p:cNvPr>
            <p:cNvSpPr/>
            <p:nvPr userDrawn="1"/>
          </p:nvSpPr>
          <p:spPr>
            <a:xfrm>
              <a:off x="4523740" y="2829638"/>
              <a:ext cx="1328937" cy="606846"/>
            </a:xfrm>
            <a:prstGeom prst="rect">
              <a:avLst/>
            </a:prstGeom>
            <a:solidFill>
              <a:srgbClr val="733A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u="none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Front-end</a:t>
              </a:r>
              <a:endParaRPr lang="ko-KR" altLang="en-US" sz="1350" u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FEA8312-56EB-4F32-ADE6-BB52E6D16043}"/>
                </a:ext>
              </a:extLst>
            </p:cNvPr>
            <p:cNvSpPr/>
            <p:nvPr userDrawn="1"/>
          </p:nvSpPr>
          <p:spPr>
            <a:xfrm>
              <a:off x="5852677" y="2819888"/>
              <a:ext cx="4073643" cy="616596"/>
            </a:xfrm>
            <a:prstGeom prst="rect">
              <a:avLst/>
            </a:prstGeom>
            <a:solidFill>
              <a:srgbClr val="733A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커널에 명령어 전달</a:t>
              </a:r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결과 출력하는 </a:t>
              </a:r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GUI</a:t>
              </a:r>
              <a:endParaRPr lang="ko-KR" altLang="en-US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EE433A5-A400-4DD3-9B17-8482152C9654}"/>
                </a:ext>
              </a:extLst>
            </p:cNvPr>
            <p:cNvSpPr/>
            <p:nvPr userDrawn="1"/>
          </p:nvSpPr>
          <p:spPr>
            <a:xfrm>
              <a:off x="4523740" y="3429000"/>
              <a:ext cx="1328937" cy="1966252"/>
            </a:xfrm>
            <a:prstGeom prst="rect">
              <a:avLst/>
            </a:prstGeom>
            <a:solidFill>
              <a:srgbClr val="1F1C1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u="none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Back-end</a:t>
              </a:r>
              <a:endParaRPr lang="ko-KR" altLang="en-US" sz="1350" u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0D410D-F12C-4852-91CD-0C1FCF38A586}"/>
                </a:ext>
              </a:extLst>
            </p:cNvPr>
            <p:cNvSpPr/>
            <p:nvPr userDrawn="1"/>
          </p:nvSpPr>
          <p:spPr>
            <a:xfrm>
              <a:off x="5852677" y="3430130"/>
              <a:ext cx="4073643" cy="662023"/>
            </a:xfrm>
            <a:prstGeom prst="rect">
              <a:avLst/>
            </a:prstGeom>
            <a:solidFill>
              <a:srgbClr val="1F1C1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학습을 위한 악성코드 </a:t>
              </a:r>
              <a:endParaRPr lang="en-US" altLang="ko-KR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및 일반 파일에서의 특징 추출</a:t>
              </a:r>
              <a:endParaRPr lang="en-US" altLang="ko-KR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4848D7-0195-41DF-9F91-3EAD56CE2A8F}"/>
                </a:ext>
              </a:extLst>
            </p:cNvPr>
            <p:cNvSpPr/>
            <p:nvPr userDrawn="1"/>
          </p:nvSpPr>
          <p:spPr>
            <a:xfrm>
              <a:off x="5852674" y="4071209"/>
              <a:ext cx="4073643" cy="662022"/>
            </a:xfrm>
            <a:prstGeom prst="rect">
              <a:avLst/>
            </a:prstGeom>
            <a:solidFill>
              <a:srgbClr val="1F1C1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입력된 파일을 살펴보는</a:t>
              </a:r>
              <a:endParaRPr lang="en-US" altLang="ko-KR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  <a:r>
                <a:rPr lang="ko-KR" altLang="en-US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기반 엔진 제작</a:t>
              </a:r>
              <a:endParaRPr lang="en-US" altLang="ko-KR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6A0D27D-3908-45C1-BA29-5199ECFC2496}"/>
                </a:ext>
              </a:extLst>
            </p:cNvPr>
            <p:cNvSpPr/>
            <p:nvPr userDrawn="1"/>
          </p:nvSpPr>
          <p:spPr>
            <a:xfrm>
              <a:off x="5852674" y="4733231"/>
              <a:ext cx="4073643" cy="662021"/>
            </a:xfrm>
            <a:prstGeom prst="rect">
              <a:avLst/>
            </a:prstGeom>
            <a:solidFill>
              <a:srgbClr val="1F1C1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엔진과 </a:t>
              </a:r>
              <a:r>
                <a:rPr lang="en-US" altLang="ko-KR" sz="120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GUI</a:t>
              </a:r>
              <a:r>
                <a:rPr lang="ko-KR" altLang="en-US" sz="120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연결하는 커널 제작</a:t>
              </a:r>
              <a:endParaRPr lang="en-US" altLang="ko-KR" sz="120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DB26321-3C82-4EB6-B5E9-E0EFFA9D0E84}"/>
                </a:ext>
              </a:extLst>
            </p:cNvPr>
            <p:cNvSpPr/>
            <p:nvPr userDrawn="1"/>
          </p:nvSpPr>
          <p:spPr>
            <a:xfrm>
              <a:off x="9926320" y="2449655"/>
              <a:ext cx="1432560" cy="360165"/>
            </a:xfrm>
            <a:prstGeom prst="rect">
              <a:avLst/>
            </a:prstGeom>
            <a:solidFill>
              <a:srgbClr val="F13B6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u="none" dirty="0"/>
                <a:t>비고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24D79E-1BF0-437D-9D34-4418C05D1C44}"/>
                </a:ext>
              </a:extLst>
            </p:cNvPr>
            <p:cNvSpPr/>
            <p:nvPr userDrawn="1"/>
          </p:nvSpPr>
          <p:spPr>
            <a:xfrm>
              <a:off x="9926320" y="2819889"/>
              <a:ext cx="1432560" cy="616596"/>
            </a:xfrm>
            <a:prstGeom prst="rect">
              <a:avLst/>
            </a:prstGeom>
            <a:solidFill>
              <a:srgbClr val="733A5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C#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D5FBF1A-0B16-470A-9623-B95FD4C98832}"/>
                </a:ext>
              </a:extLst>
            </p:cNvPr>
            <p:cNvSpPr/>
            <p:nvPr userDrawn="1"/>
          </p:nvSpPr>
          <p:spPr>
            <a:xfrm>
              <a:off x="9926320" y="3429000"/>
              <a:ext cx="1432560" cy="1966252"/>
            </a:xfrm>
            <a:prstGeom prst="rect">
              <a:avLst/>
            </a:prstGeom>
            <a:solidFill>
              <a:srgbClr val="1F1C1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C#</a:t>
              </a:r>
            </a:p>
            <a:p>
              <a:pPr algn="ctr"/>
              <a:r>
                <a:rPr lang="en-US" altLang="ko-KR" sz="1350" u="none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Scikit-Learn</a:t>
              </a:r>
            </a:p>
            <a:p>
              <a:pPr algn="ctr"/>
              <a:r>
                <a:rPr lang="en-US" altLang="ko-KR" sz="1350" u="none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Keras</a:t>
              </a:r>
              <a:endParaRPr lang="en-US" altLang="ko-KR" sz="1350" u="none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C8BCADC-88FA-4B4B-B2A5-840C3701C7B9}"/>
              </a:ext>
            </a:extLst>
          </p:cNvPr>
          <p:cNvSpPr txBox="1"/>
          <p:nvPr userDrawn="1"/>
        </p:nvSpPr>
        <p:spPr>
          <a:xfrm>
            <a:off x="6934996" y="6009221"/>
            <a:ext cx="18206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i="1" dirty="0"/>
              <a:t>&lt;</a:t>
            </a:r>
            <a:r>
              <a:rPr lang="ko-KR" altLang="en-US" sz="1050" i="1" dirty="0"/>
              <a:t>그림 </a:t>
            </a:r>
            <a:r>
              <a:rPr lang="en-US" altLang="ko-KR" sz="1050" i="1" dirty="0"/>
              <a:t>3-1&gt; </a:t>
            </a:r>
            <a:r>
              <a:rPr lang="ko-KR" altLang="en-US" sz="1050" i="1" dirty="0"/>
              <a:t>프로젝트 범위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B8D9F5-5451-4C51-A4B7-19D747426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0" y="2561038"/>
            <a:ext cx="1043341" cy="13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6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04</a:t>
            </a:r>
            <a:r>
              <a:rPr lang="en-US" altLang="ko-KR" sz="2400" dirty="0"/>
              <a:t> </a:t>
            </a:r>
            <a:r>
              <a:rPr lang="ko-KR" altLang="en-US" sz="2400" dirty="0"/>
              <a:t>개발일정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F46986-F6C6-421C-9CEE-2B8E1F319F4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6049596"/>
              </p:ext>
            </p:extLst>
          </p:nvPr>
        </p:nvGraphicFramePr>
        <p:xfrm>
          <a:off x="102870" y="1396730"/>
          <a:ext cx="8938266" cy="5962623"/>
        </p:xfrm>
        <a:graphic>
          <a:graphicData uri="http://schemas.openxmlformats.org/drawingml/2006/table">
            <a:tbl>
              <a:tblPr/>
              <a:tblGrid>
                <a:gridCol w="1156487">
                  <a:extLst>
                    <a:ext uri="{9D8B030D-6E8A-4147-A177-3AD203B41FA5}">
                      <a16:colId xmlns:a16="http://schemas.microsoft.com/office/drawing/2014/main" val="3634092084"/>
                    </a:ext>
                  </a:extLst>
                </a:gridCol>
                <a:gridCol w="1457066">
                  <a:extLst>
                    <a:ext uri="{9D8B030D-6E8A-4147-A177-3AD203B41FA5}">
                      <a16:colId xmlns:a16="http://schemas.microsoft.com/office/drawing/2014/main" val="1146801105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321022756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3406475775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275037643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3776143622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501702600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2798182019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128658013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3418093893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2613041667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2238363921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1247955915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2677857642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2268459482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1930677711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1150613086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4271859070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909083119"/>
                    </a:ext>
                  </a:extLst>
                </a:gridCol>
                <a:gridCol w="341017">
                  <a:extLst>
                    <a:ext uri="{9D8B030D-6E8A-4147-A177-3AD203B41FA5}">
                      <a16:colId xmlns:a16="http://schemas.microsoft.com/office/drawing/2014/main" val="155964240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3293606354"/>
                    </a:ext>
                  </a:extLst>
                </a:gridCol>
                <a:gridCol w="295960">
                  <a:extLst>
                    <a:ext uri="{9D8B030D-6E8A-4147-A177-3AD203B41FA5}">
                      <a16:colId xmlns:a16="http://schemas.microsoft.com/office/drawing/2014/main" val="2247284793"/>
                    </a:ext>
                  </a:extLst>
                </a:gridCol>
              </a:tblGrid>
              <a:tr h="347623">
                <a:tc gridSpan="2"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일정</a:t>
                      </a: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2020.04.27 ~ 2020.07.05 (10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890505"/>
                  </a:ext>
                </a:extLst>
              </a:tr>
              <a:tr h="348849">
                <a:tc gridSpan="2"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735" marR="6735" marT="8980" marB="43103" anchor="ctr">
                    <a:lnL>
                      <a:noFill/>
                    </a:lnL>
                    <a:lnR>
                      <a:noFill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dirty="0"/>
                    </a:p>
                  </a:txBody>
                  <a:tcPr marL="6735" marR="6735" marT="8980" marB="43103" anchor="ctr">
                    <a:lnL>
                      <a:noFill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642035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520776"/>
                  </a:ext>
                </a:extLst>
              </a:tr>
              <a:tr h="348849">
                <a:tc rowSpan="5"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1704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커널 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335160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 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366188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540122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675120"/>
                  </a:ext>
                </a:extLst>
              </a:tr>
              <a:tr h="348849">
                <a:tc rowSpan="3"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디자인 제작</a:t>
                      </a: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655662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396729"/>
                  </a:ext>
                </a:extLst>
              </a:tr>
              <a:tr h="348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 및 커널 제작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704343"/>
                  </a:ext>
                </a:extLst>
              </a:tr>
              <a:tr h="654981"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보완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405232"/>
                  </a:ext>
                </a:extLst>
              </a:tr>
              <a:tr h="654981"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35" marR="6735" marT="8980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완료 </a:t>
                      </a: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indent="25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0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제작</a:t>
                      </a: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655" marR="64655" marT="43103" marB="43103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911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06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288692" y="1138680"/>
            <a:ext cx="5335988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Packer 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D5507-DE46-48E2-AD06-9C3A265F1BB9}"/>
              </a:ext>
            </a:extLst>
          </p:cNvPr>
          <p:cNvSpPr txBox="1"/>
          <p:nvPr userDrawn="1"/>
        </p:nvSpPr>
        <p:spPr>
          <a:xfrm>
            <a:off x="788998" y="2115404"/>
            <a:ext cx="2917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1. Shannon’s Information Entropy</a:t>
            </a:r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06A0B6-5CDF-4EEE-BA8E-8341CCAC2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779" y="2484738"/>
            <a:ext cx="2393156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E46816-8C60-4B8E-9F32-7A012D7AC764}"/>
              </a:ext>
            </a:extLst>
          </p:cNvPr>
          <p:cNvSpPr txBox="1"/>
          <p:nvPr userDrawn="1"/>
        </p:nvSpPr>
        <p:spPr>
          <a:xfrm>
            <a:off x="788998" y="4271751"/>
            <a:ext cx="275343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H(x) </a:t>
            </a:r>
            <a:r>
              <a:rPr lang="ko-KR" altLang="en-US" sz="1350" dirty="0"/>
              <a:t>값이 </a:t>
            </a:r>
            <a:r>
              <a:rPr lang="en-US" altLang="ko-KR" sz="1350" dirty="0"/>
              <a:t>7.0 </a:t>
            </a:r>
            <a:r>
              <a:rPr lang="ko-KR" altLang="en-US" sz="1350" dirty="0"/>
              <a:t>이상이면 패킹 파일</a:t>
            </a:r>
            <a:endParaRPr lang="en-US" altLang="ko-KR" sz="1350" dirty="0"/>
          </a:p>
          <a:p>
            <a:r>
              <a:rPr lang="en-US" altLang="ko-KR" sz="1350" dirty="0"/>
              <a:t>7.0 </a:t>
            </a:r>
            <a:r>
              <a:rPr lang="ko-KR" altLang="en-US" sz="1350" dirty="0"/>
              <a:t>미만이면 일반 파일</a:t>
            </a:r>
            <a:endParaRPr lang="en-US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=&gt;</a:t>
            </a:r>
          </a:p>
          <a:p>
            <a:endParaRPr lang="en-US" altLang="ko-KR" sz="1350" dirty="0"/>
          </a:p>
          <a:p>
            <a:r>
              <a:rPr lang="ko-KR" altLang="en-US" sz="1350" dirty="0"/>
              <a:t>알려지지 않은 패킹 툴 이나</a:t>
            </a:r>
            <a:endParaRPr lang="en-US" altLang="ko-KR" sz="1350" dirty="0"/>
          </a:p>
          <a:p>
            <a:r>
              <a:rPr lang="en-US" altLang="ko-KR" sz="1350" dirty="0"/>
              <a:t>Fake Signature</a:t>
            </a:r>
            <a:r>
              <a:rPr lang="ko-KR" altLang="en-US" sz="1350" dirty="0"/>
              <a:t>의 경우를 탐지</a:t>
            </a:r>
            <a:endParaRPr lang="en-US" altLang="ko-KR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732F8-56EE-481A-867F-98D7B25F226F}"/>
              </a:ext>
            </a:extLst>
          </p:cNvPr>
          <p:cNvSpPr txBox="1"/>
          <p:nvPr userDrawn="1"/>
        </p:nvSpPr>
        <p:spPr>
          <a:xfrm>
            <a:off x="4667902" y="2115403"/>
            <a:ext cx="2917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2. Signature Scan</a:t>
            </a:r>
            <a:endParaRPr lang="ko-KR" altLang="en-US" sz="13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5CE2CA-D97A-472D-98EC-C9FDA10438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67901" y="2646838"/>
            <a:ext cx="4114435" cy="3656236"/>
          </a:xfrm>
          <a:prstGeom prst="rect">
            <a:avLst/>
          </a:prstGeom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94355107-ADEC-4CE2-9626-8FBFA954ADC2}"/>
              </a:ext>
            </a:extLst>
          </p:cNvPr>
          <p:cNvSpPr/>
          <p:nvPr userDrawn="1"/>
        </p:nvSpPr>
        <p:spPr>
          <a:xfrm flipV="1">
            <a:off x="771138" y="1893458"/>
            <a:ext cx="8104973" cy="45719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6584CCC-0D0D-485C-B685-A1FA125DFBC6}"/>
              </a:ext>
            </a:extLst>
          </p:cNvPr>
          <p:cNvSpPr/>
          <p:nvPr userDrawn="1"/>
        </p:nvSpPr>
        <p:spPr>
          <a:xfrm rot="5400000">
            <a:off x="2004107" y="3945584"/>
            <a:ext cx="4950420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9637E7A-3DD8-4F41-AE74-69F38437369F}"/>
              </a:ext>
            </a:extLst>
          </p:cNvPr>
          <p:cNvSpPr/>
          <p:nvPr userDrawn="1"/>
        </p:nvSpPr>
        <p:spPr>
          <a:xfrm rot="5400000">
            <a:off x="-1704074" y="3959708"/>
            <a:ext cx="4950422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A6009013-CA7D-4C5E-B478-3D07D425FA63}"/>
              </a:ext>
            </a:extLst>
          </p:cNvPr>
          <p:cNvSpPr/>
          <p:nvPr userDrawn="1"/>
        </p:nvSpPr>
        <p:spPr>
          <a:xfrm rot="5400000">
            <a:off x="6402885" y="3959711"/>
            <a:ext cx="4950423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8994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3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NULL</a:t>
            </a:r>
            <a:r>
              <a:rPr lang="en-US" altLang="ko-KR" sz="2500" dirty="0"/>
              <a:t> </a:t>
            </a:r>
            <a:r>
              <a:rPr lang="en-US" altLang="ko-KR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Intro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F3B969-786C-435D-BF58-FE0AC963CACB}"/>
              </a:ext>
            </a:extLst>
          </p:cNvPr>
          <p:cNvSpPr/>
          <p:nvPr userDrawn="1"/>
        </p:nvSpPr>
        <p:spPr>
          <a:xfrm>
            <a:off x="666274" y="1361167"/>
            <a:ext cx="7811453" cy="5181639"/>
          </a:xfrm>
          <a:prstGeom prst="rect">
            <a:avLst/>
          </a:prstGeom>
          <a:solidFill>
            <a:srgbClr val="1F1C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FF64F-F973-47D8-AA6B-4DD7AC763463}"/>
              </a:ext>
            </a:extLst>
          </p:cNvPr>
          <p:cNvSpPr txBox="1"/>
          <p:nvPr userDrawn="1"/>
        </p:nvSpPr>
        <p:spPr>
          <a:xfrm>
            <a:off x="1022343" y="5311958"/>
            <a:ext cx="41669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악성코드 </a:t>
            </a:r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AI</a:t>
            </a:r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분석 도구</a:t>
            </a: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51DA5F8A-5049-46FB-9D65-DC821A4ADF30}"/>
              </a:ext>
            </a:extLst>
          </p:cNvPr>
          <p:cNvSpPr/>
          <p:nvPr userDrawn="1"/>
        </p:nvSpPr>
        <p:spPr>
          <a:xfrm>
            <a:off x="1952354" y="4626120"/>
            <a:ext cx="1852448" cy="207956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A4F97-8E41-420A-8339-9385973C45D8}"/>
              </a:ext>
            </a:extLst>
          </p:cNvPr>
          <p:cNvSpPr txBox="1"/>
          <p:nvPr userDrawn="1"/>
        </p:nvSpPr>
        <p:spPr>
          <a:xfrm>
            <a:off x="922922" y="1928819"/>
            <a:ext cx="2634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sz="30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디컴파일러</a:t>
            </a:r>
            <a:endParaRPr lang="ko-KR" altLang="en-US" sz="3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6E195-BAC6-4AB8-8410-B36309CA9117}"/>
              </a:ext>
            </a:extLst>
          </p:cNvPr>
          <p:cNvSpPr txBox="1"/>
          <p:nvPr userDrawn="1"/>
        </p:nvSpPr>
        <p:spPr>
          <a:xfrm>
            <a:off x="1796918" y="1928819"/>
            <a:ext cx="2634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할 수 있어</a:t>
            </a:r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</a:t>
            </a:r>
            <a:endParaRPr lang="ko-KR" altLang="en-US" sz="3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80E7B-4E00-4A7C-9C08-7FA7B40DF4B2}"/>
              </a:ext>
            </a:extLst>
          </p:cNvPr>
          <p:cNvSpPr txBox="1"/>
          <p:nvPr userDrawn="1"/>
        </p:nvSpPr>
        <p:spPr>
          <a:xfrm>
            <a:off x="3000376" y="1928819"/>
            <a:ext cx="5269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교육용 디스 어셈블러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4BE7D-A6AE-40C3-8100-324061CAC649}"/>
              </a:ext>
            </a:extLst>
          </p:cNvPr>
          <p:cNvSpPr txBox="1"/>
          <p:nvPr userDrawn="1"/>
        </p:nvSpPr>
        <p:spPr>
          <a:xfrm>
            <a:off x="5470260" y="1930887"/>
            <a:ext cx="26346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별론데</a:t>
            </a:r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?</a:t>
            </a:r>
            <a:endParaRPr lang="ko-KR" altLang="en-US" sz="3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A47C5-2BED-4985-A9D3-C2F5A2437028}"/>
              </a:ext>
            </a:extLst>
          </p:cNvPr>
          <p:cNvSpPr txBox="1"/>
          <p:nvPr userDrawn="1"/>
        </p:nvSpPr>
        <p:spPr>
          <a:xfrm>
            <a:off x="3322522" y="5227162"/>
            <a:ext cx="47991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우린 악성코드로 </a:t>
            </a:r>
            <a:r>
              <a:rPr lang="ko-KR" altLang="en-US" sz="3000" b="1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모인건데</a:t>
            </a:r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..</a:t>
            </a:r>
            <a:endParaRPr lang="ko-KR" altLang="en-US" sz="3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A5C1E-D818-4D72-8506-97860738F90A}"/>
              </a:ext>
            </a:extLst>
          </p:cNvPr>
          <p:cNvSpPr txBox="1"/>
          <p:nvPr userDrawn="1"/>
        </p:nvSpPr>
        <p:spPr>
          <a:xfrm>
            <a:off x="1087958" y="3755357"/>
            <a:ext cx="27350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백신 만들어봐</a:t>
            </a:r>
            <a:r>
              <a:rPr lang="en-US" altLang="ko-KR" sz="30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!</a:t>
            </a:r>
            <a:endParaRPr lang="ko-KR" altLang="en-US" sz="3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32D10-8853-43CE-8010-54CBB02CA2DD}"/>
              </a:ext>
            </a:extLst>
          </p:cNvPr>
          <p:cNvSpPr txBox="1"/>
          <p:nvPr userDrawn="1"/>
        </p:nvSpPr>
        <p:spPr>
          <a:xfrm>
            <a:off x="2572557" y="3312613"/>
            <a:ext cx="3998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AI Anti-virus Project</a:t>
            </a:r>
          </a:p>
          <a:p>
            <a:pPr algn="l"/>
            <a:r>
              <a:rPr lang="en-US" altLang="ko-KR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            Start!</a:t>
            </a:r>
            <a:endParaRPr lang="ko-KR" altLang="en-US" sz="3000" b="1" i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0146B-0E3F-4BFA-96AB-F93B89FDC16A}"/>
              </a:ext>
            </a:extLst>
          </p:cNvPr>
          <p:cNvSpPr txBox="1"/>
          <p:nvPr userDrawn="1"/>
        </p:nvSpPr>
        <p:spPr>
          <a:xfrm>
            <a:off x="3785809" y="3675261"/>
            <a:ext cx="4685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AI</a:t>
            </a:r>
            <a:r>
              <a:rPr lang="ko-KR" altLang="en-US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가 들어간 </a:t>
            </a:r>
            <a:r>
              <a:rPr lang="en-US" altLang="ko-KR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Anti-virus</a:t>
            </a:r>
            <a:r>
              <a:rPr lang="ko-KR" altLang="en-US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면 </a:t>
            </a:r>
            <a:endParaRPr lang="en-US" altLang="ko-KR" sz="3000" b="1" i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  <a:p>
            <a:r>
              <a:rPr lang="ko-KR" altLang="en-US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좋겠다</a:t>
            </a:r>
            <a:r>
              <a:rPr lang="en-US" altLang="ko-KR" sz="3000" b="1" i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 panose="020B0604020202020204" pitchFamily="34" charset="0"/>
              </a:rPr>
              <a:t>!</a:t>
            </a:r>
            <a:endParaRPr lang="ko-KR" altLang="en-US" sz="3000" b="1" i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4" name="Silver Scrapes - Danny McCarthy Extended Version (LONGER)">
            <a:hlinkClick r:id="" action="ppaction://media"/>
            <a:extLst>
              <a:ext uri="{FF2B5EF4-FFF2-40B4-BE49-F238E27FC236}">
                <a16:creationId xmlns:a16="http://schemas.microsoft.com/office/drawing/2014/main" id="{95EBB9CF-5ADE-44A4-8AAA-2E88AC96585C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070.204"/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7714" y="3375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iterate type="lt">
                                    <p:tmPct val="5833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/>
      <p:bldP spid="11" grpId="1"/>
      <p:bldP spid="2" grpId="0" animBg="1"/>
      <p:bldP spid="2" grpId="1" animBg="1"/>
      <p:bldP spid="9" grpId="0"/>
      <p:bldP spid="9" grpId="1"/>
      <p:bldP spid="10" grpId="0"/>
      <p:bldP spid="10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7" grpId="0"/>
      <p:bldP spid="17" grpId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288692" y="1138680"/>
            <a:ext cx="5335988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 Corruption 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D5507-DE46-48E2-AD06-9C3A265F1BB9}"/>
              </a:ext>
            </a:extLst>
          </p:cNvPr>
          <p:cNvSpPr txBox="1"/>
          <p:nvPr userDrawn="1"/>
        </p:nvSpPr>
        <p:spPr>
          <a:xfrm>
            <a:off x="788998" y="2115404"/>
            <a:ext cx="2917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1. </a:t>
            </a:r>
            <a:r>
              <a:rPr lang="ko-KR" altLang="en-US" sz="1350" dirty="0"/>
              <a:t>일반 </a:t>
            </a:r>
            <a:r>
              <a:rPr lang="en-US" altLang="ko-KR" sz="1350" dirty="0"/>
              <a:t>.Text Section Header</a:t>
            </a:r>
            <a:endParaRPr lang="ko-KR" alt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732F8-56EE-481A-867F-98D7B25F226F}"/>
              </a:ext>
            </a:extLst>
          </p:cNvPr>
          <p:cNvSpPr txBox="1"/>
          <p:nvPr userDrawn="1"/>
        </p:nvSpPr>
        <p:spPr>
          <a:xfrm>
            <a:off x="4667902" y="2115404"/>
            <a:ext cx="29172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2. </a:t>
            </a:r>
            <a:r>
              <a:rPr lang="ko-KR" altLang="en-US" sz="1350" dirty="0">
                <a:solidFill>
                  <a:srgbClr val="F13B63"/>
                </a:solidFill>
              </a:rPr>
              <a:t>악성코드</a:t>
            </a:r>
            <a:r>
              <a:rPr lang="ko-KR" altLang="en-US" sz="1350" dirty="0"/>
              <a:t>의 </a:t>
            </a:r>
            <a:r>
              <a:rPr lang="en-US" altLang="ko-KR" sz="1350" dirty="0"/>
              <a:t>.Text Section Header</a:t>
            </a:r>
            <a:endParaRPr lang="ko-KR" altLang="en-US" sz="1350" dirty="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94355107-ADEC-4CE2-9626-8FBFA954ADC2}"/>
              </a:ext>
            </a:extLst>
          </p:cNvPr>
          <p:cNvSpPr/>
          <p:nvPr userDrawn="1"/>
        </p:nvSpPr>
        <p:spPr>
          <a:xfrm flipV="1">
            <a:off x="771138" y="1893458"/>
            <a:ext cx="8104973" cy="45719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6584CCC-0D0D-485C-B685-A1FA125DFBC6}"/>
              </a:ext>
            </a:extLst>
          </p:cNvPr>
          <p:cNvSpPr/>
          <p:nvPr userDrawn="1"/>
        </p:nvSpPr>
        <p:spPr>
          <a:xfrm rot="5400000">
            <a:off x="2004107" y="3945584"/>
            <a:ext cx="4950420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9637E7A-3DD8-4F41-AE74-69F38437369F}"/>
              </a:ext>
            </a:extLst>
          </p:cNvPr>
          <p:cNvSpPr/>
          <p:nvPr userDrawn="1"/>
        </p:nvSpPr>
        <p:spPr>
          <a:xfrm rot="5400000">
            <a:off x="-1704074" y="3959708"/>
            <a:ext cx="4950422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A6009013-CA7D-4C5E-B478-3D07D425FA63}"/>
              </a:ext>
            </a:extLst>
          </p:cNvPr>
          <p:cNvSpPr/>
          <p:nvPr userDrawn="1"/>
        </p:nvSpPr>
        <p:spPr>
          <a:xfrm rot="5400000">
            <a:off x="6402885" y="3959711"/>
            <a:ext cx="4950423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448A88-9B59-4B45-AE13-1C382BC25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0020" y="2594011"/>
            <a:ext cx="3502049" cy="26098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B9A2C6E-C689-4742-8E0F-7C6169B87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58675" y="2522576"/>
            <a:ext cx="3736181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5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288692" y="1138680"/>
            <a:ext cx="5335988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100" b="1" i="1" dirty="0">
                <a:solidFill>
                  <a:srgbClr val="F13B63"/>
                </a:solidFill>
              </a:rPr>
              <a:t>I</a:t>
            </a: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mport </a:t>
            </a:r>
            <a:r>
              <a:rPr lang="en-US" altLang="ko-KR" sz="2100" b="1" i="1" dirty="0">
                <a:solidFill>
                  <a:srgbClr val="F13B63"/>
                </a:solidFill>
              </a:rPr>
              <a:t>A</a:t>
            </a: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ddress </a:t>
            </a:r>
            <a:r>
              <a:rPr lang="en-US" altLang="ko-KR" sz="2100" b="1" i="1" dirty="0">
                <a:solidFill>
                  <a:srgbClr val="F13B63"/>
                </a:solidFill>
              </a:rPr>
              <a:t>T</a:t>
            </a: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able Scan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94355107-ADEC-4CE2-9626-8FBFA954ADC2}"/>
              </a:ext>
            </a:extLst>
          </p:cNvPr>
          <p:cNvSpPr/>
          <p:nvPr userDrawn="1"/>
        </p:nvSpPr>
        <p:spPr>
          <a:xfrm flipV="1">
            <a:off x="771138" y="1893458"/>
            <a:ext cx="8104973" cy="45719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9637E7A-3DD8-4F41-AE74-69F38437369F}"/>
              </a:ext>
            </a:extLst>
          </p:cNvPr>
          <p:cNvSpPr/>
          <p:nvPr userDrawn="1"/>
        </p:nvSpPr>
        <p:spPr>
          <a:xfrm rot="5400000">
            <a:off x="-1704074" y="3959708"/>
            <a:ext cx="4950422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A6009013-CA7D-4C5E-B478-3D07D425FA63}"/>
              </a:ext>
            </a:extLst>
          </p:cNvPr>
          <p:cNvSpPr/>
          <p:nvPr userDrawn="1"/>
        </p:nvSpPr>
        <p:spPr>
          <a:xfrm rot="5400000">
            <a:off x="6402885" y="3959711"/>
            <a:ext cx="4950423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C44E2-1142-4486-9479-42BB33E90138}"/>
              </a:ext>
            </a:extLst>
          </p:cNvPr>
          <p:cNvSpPr txBox="1"/>
          <p:nvPr userDrawn="1"/>
        </p:nvSpPr>
        <p:spPr>
          <a:xfrm>
            <a:off x="848927" y="2129397"/>
            <a:ext cx="33976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악성코드에서 자주 사용하는 </a:t>
            </a:r>
            <a:r>
              <a:rPr lang="en-US" altLang="ko-KR" sz="1350" dirty="0"/>
              <a:t>API</a:t>
            </a:r>
            <a:r>
              <a:rPr lang="ko-KR" altLang="en-US" sz="1350" dirty="0"/>
              <a:t>를 표시</a:t>
            </a:r>
            <a:endParaRPr lang="en-US" altLang="ko-KR" sz="135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8E8F355-8C95-473B-800B-35AA1C174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506" y="2688950"/>
            <a:ext cx="4186238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288692" y="1138680"/>
            <a:ext cx="5335988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Dropper Scan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94355107-ADEC-4CE2-9626-8FBFA954ADC2}"/>
              </a:ext>
            </a:extLst>
          </p:cNvPr>
          <p:cNvSpPr/>
          <p:nvPr userDrawn="1"/>
        </p:nvSpPr>
        <p:spPr>
          <a:xfrm flipV="1">
            <a:off x="771138" y="1893458"/>
            <a:ext cx="8104973" cy="45719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9637E7A-3DD8-4F41-AE74-69F38437369F}"/>
              </a:ext>
            </a:extLst>
          </p:cNvPr>
          <p:cNvSpPr/>
          <p:nvPr userDrawn="1"/>
        </p:nvSpPr>
        <p:spPr>
          <a:xfrm rot="5400000">
            <a:off x="-1704074" y="3959708"/>
            <a:ext cx="4950422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A6009013-CA7D-4C5E-B478-3D07D425FA63}"/>
              </a:ext>
            </a:extLst>
          </p:cNvPr>
          <p:cNvSpPr/>
          <p:nvPr userDrawn="1"/>
        </p:nvSpPr>
        <p:spPr>
          <a:xfrm rot="5400000">
            <a:off x="6402885" y="3959711"/>
            <a:ext cx="4950423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2B537-BE1B-4B6B-984B-A500461F5921}"/>
              </a:ext>
            </a:extLst>
          </p:cNvPr>
          <p:cNvSpPr txBox="1"/>
          <p:nvPr userDrawn="1"/>
        </p:nvSpPr>
        <p:spPr>
          <a:xfrm>
            <a:off x="853467" y="2129397"/>
            <a:ext cx="24156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resource</a:t>
            </a:r>
            <a:r>
              <a:rPr lang="ko-KR" altLang="en-US" sz="1350" dirty="0"/>
              <a:t>에 </a:t>
            </a:r>
            <a:r>
              <a:rPr lang="en-US" altLang="ko-KR" sz="1350" dirty="0"/>
              <a:t>dropper </a:t>
            </a:r>
            <a:r>
              <a:rPr lang="ko-KR" altLang="en-US" sz="1350" dirty="0"/>
              <a:t>탐지</a:t>
            </a:r>
            <a:endParaRPr lang="en-US" altLang="ko-KR" sz="135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A830C2-9C5F-420C-BF6B-28E5776C5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399" y="2562780"/>
            <a:ext cx="5279231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03</a:t>
            </a:r>
            <a:r>
              <a:rPr lang="en-US" altLang="ko-KR" sz="2400" dirty="0"/>
              <a:t> </a:t>
            </a:r>
            <a:r>
              <a:rPr lang="ko-KR" altLang="en-US" sz="2400" dirty="0"/>
              <a:t>프로젝트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744D3-D075-4F9F-AE1D-969F04B437BE}"/>
              </a:ext>
            </a:extLst>
          </p:cNvPr>
          <p:cNvSpPr/>
          <p:nvPr userDrawn="1"/>
        </p:nvSpPr>
        <p:spPr>
          <a:xfrm>
            <a:off x="1288692" y="1138680"/>
            <a:ext cx="5335988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1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Signature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94355107-ADEC-4CE2-9626-8FBFA954ADC2}"/>
              </a:ext>
            </a:extLst>
          </p:cNvPr>
          <p:cNvSpPr/>
          <p:nvPr userDrawn="1"/>
        </p:nvSpPr>
        <p:spPr>
          <a:xfrm flipV="1">
            <a:off x="771138" y="1893458"/>
            <a:ext cx="8104973" cy="45719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79637E7A-3DD8-4F41-AE74-69F38437369F}"/>
              </a:ext>
            </a:extLst>
          </p:cNvPr>
          <p:cNvSpPr/>
          <p:nvPr userDrawn="1"/>
        </p:nvSpPr>
        <p:spPr>
          <a:xfrm rot="5400000">
            <a:off x="-1704074" y="3959708"/>
            <a:ext cx="4950422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A6009013-CA7D-4C5E-B478-3D07D425FA63}"/>
              </a:ext>
            </a:extLst>
          </p:cNvPr>
          <p:cNvSpPr/>
          <p:nvPr userDrawn="1"/>
        </p:nvSpPr>
        <p:spPr>
          <a:xfrm rot="5400000">
            <a:off x="6402885" y="3959711"/>
            <a:ext cx="4950423" cy="846162"/>
          </a:xfrm>
          <a:custGeom>
            <a:avLst/>
            <a:gdLst>
              <a:gd name="connsiteX0" fmla="*/ 0 w 9395848"/>
              <a:gd name="connsiteY0" fmla="*/ 1523 h 3046"/>
              <a:gd name="connsiteX1" fmla="*/ 9395848 w 9395848"/>
              <a:gd name="connsiteY1" fmla="*/ 1523 h 3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5848" h="3046">
                <a:moveTo>
                  <a:pt x="0" y="1523"/>
                </a:moveTo>
                <a:lnTo>
                  <a:pt x="9395848" y="1523"/>
                </a:lnTo>
              </a:path>
            </a:pathLst>
          </a:custGeom>
          <a:ln w="0">
            <a:solidFill>
              <a:srgbClr val="F13B6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zh-CN" alt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021A1-2606-4134-B158-278121A4E3AE}"/>
              </a:ext>
            </a:extLst>
          </p:cNvPr>
          <p:cNvSpPr txBox="1"/>
          <p:nvPr userDrawn="1"/>
        </p:nvSpPr>
        <p:spPr>
          <a:xfrm>
            <a:off x="4291816" y="2299941"/>
            <a:ext cx="380505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해당 파일의 </a:t>
            </a:r>
            <a:r>
              <a:rPr lang="en-US" altLang="ko-KR" sz="1350" dirty="0"/>
              <a:t>Digital Signature</a:t>
            </a:r>
            <a:r>
              <a:rPr lang="ko-KR" altLang="en-US" sz="1350" dirty="0"/>
              <a:t>의 존재 유무 판단 및 유효성 판단</a:t>
            </a:r>
            <a:endParaRPr lang="en-US" altLang="ko-KR" sz="1350" dirty="0"/>
          </a:p>
          <a:p>
            <a:endParaRPr lang="en-US" altLang="ko-KR" sz="13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9E182F-AEFC-49ED-958E-35FECEA5B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70" y="2179505"/>
            <a:ext cx="323611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8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04</a:t>
            </a:r>
            <a:r>
              <a:rPr lang="en-US" altLang="ko-KR" sz="2400" dirty="0"/>
              <a:t> </a:t>
            </a:r>
            <a:r>
              <a:rPr lang="ko-KR" altLang="en-US" sz="2400" dirty="0"/>
              <a:t>개발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1CC083B-6427-4843-9E77-8870CA2487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5232708"/>
              </p:ext>
            </p:extLst>
          </p:nvPr>
        </p:nvGraphicFramePr>
        <p:xfrm>
          <a:off x="121921" y="1564643"/>
          <a:ext cx="8244806" cy="4378643"/>
        </p:xfrm>
        <a:graphic>
          <a:graphicData uri="http://schemas.openxmlformats.org/drawingml/2006/table">
            <a:tbl>
              <a:tblPr/>
              <a:tblGrid>
                <a:gridCol w="449580">
                  <a:extLst>
                    <a:ext uri="{9D8B030D-6E8A-4147-A177-3AD203B41FA5}">
                      <a16:colId xmlns:a16="http://schemas.microsoft.com/office/drawing/2014/main" val="70184816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349198250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361369586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854409778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6664493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455750171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344497259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819264915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079008709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266427978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310973648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555516180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53237572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094945166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11542770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894238617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269188496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06573420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87868107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850738966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4194915931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866328549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217920469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112334069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85824460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812417408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968413937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958632193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482747741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956450762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60194396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4219026205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424127438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4216826821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440099693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425355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677287407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3200241494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1246514267"/>
                    </a:ext>
                  </a:extLst>
                </a:gridCol>
                <a:gridCol w="187892">
                  <a:extLst>
                    <a:ext uri="{9D8B030D-6E8A-4147-A177-3AD203B41FA5}">
                      <a16:colId xmlns:a16="http://schemas.microsoft.com/office/drawing/2014/main" val="2641201686"/>
                    </a:ext>
                  </a:extLst>
                </a:gridCol>
              </a:tblGrid>
              <a:tr h="247761">
                <a:tc gridSpan="2"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일정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2019.09.02 ~ 2020.05.29 (38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22817"/>
                  </a:ext>
                </a:extLst>
              </a:tr>
              <a:tr h="247657">
                <a:tc gridSpan="2"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27056"/>
                  </a:ext>
                </a:extLst>
              </a:tr>
              <a:tr h="647742">
                <a:tc gridSpan="2"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25135"/>
                  </a:ext>
                </a:extLst>
              </a:tr>
              <a:tr h="247657"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988759"/>
                  </a:ext>
                </a:extLst>
              </a:tr>
              <a:tr h="247657">
                <a:tc rowSpan="4"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설계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912995"/>
                  </a:ext>
                </a:extLst>
              </a:tr>
              <a:tr h="24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740882"/>
                  </a:ext>
                </a:extLst>
              </a:tr>
              <a:tr h="447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Engine DB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599558"/>
                  </a:ext>
                </a:extLst>
              </a:tr>
              <a:tr h="2476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37175"/>
                  </a:ext>
                </a:extLst>
              </a:tr>
              <a:tr h="300585">
                <a:tc rowSpan="3"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FF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33518"/>
                  </a:ext>
                </a:extLst>
              </a:tr>
              <a:tr h="300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980889"/>
                  </a:ext>
                </a:extLst>
              </a:tr>
              <a:tr h="3005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Scanner </a:t>
                      </a: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162350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및 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보완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77415"/>
                  </a:ext>
                </a:extLst>
              </a:tr>
              <a:tr h="447700"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824" marR="5824" marT="7765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완료 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25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0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 제작</a:t>
                      </a: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10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911" marR="55911" marT="37274" marB="37274" anchor="ctr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8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3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05</a:t>
            </a:r>
            <a:r>
              <a:rPr lang="en-US" altLang="ko-KR" sz="2400" dirty="0"/>
              <a:t> Demo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7E59-6587-4BD6-AAAD-A5A53BD0B53C}"/>
              </a:ext>
            </a:extLst>
          </p:cNvPr>
          <p:cNvSpPr txBox="1"/>
          <p:nvPr userDrawn="1"/>
        </p:nvSpPr>
        <p:spPr>
          <a:xfrm>
            <a:off x="542845" y="1859342"/>
            <a:ext cx="57696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1. </a:t>
            </a:r>
            <a:r>
              <a:rPr lang="ko-KR" altLang="en-US" sz="1800" dirty="0"/>
              <a:t>일반 파일 </a:t>
            </a:r>
            <a:r>
              <a:rPr lang="en-US" altLang="ko-KR" sz="1800" dirty="0" err="1"/>
              <a:t>string.exe</a:t>
            </a:r>
            <a:r>
              <a:rPr lang="ko-KR" altLang="en-US" sz="1800" dirty="0"/>
              <a:t>를 통하여 </a:t>
            </a:r>
            <a:r>
              <a:rPr lang="en-US" altLang="ko-KR" sz="1800" dirty="0"/>
              <a:t>PE </a:t>
            </a:r>
            <a:r>
              <a:rPr lang="ko-KR" altLang="en-US" sz="1800" dirty="0"/>
              <a:t>구조 출력</a:t>
            </a:r>
          </a:p>
          <a:p>
            <a:endParaRPr lang="ko-KR" altLang="en-US" sz="1800" dirty="0"/>
          </a:p>
          <a:p>
            <a:r>
              <a:rPr lang="en-US" altLang="ko-KR" sz="1800" dirty="0"/>
              <a:t>2. </a:t>
            </a:r>
            <a:r>
              <a:rPr lang="en-US" altLang="ko-KR" sz="1800" dirty="0" err="1"/>
              <a:t>test_mal.exe</a:t>
            </a:r>
            <a:r>
              <a:rPr lang="ko-KR" altLang="en-US" sz="1800" dirty="0"/>
              <a:t>를 통하여 섹션 오염도 체크</a:t>
            </a:r>
          </a:p>
          <a:p>
            <a:endParaRPr lang="ko-KR" altLang="en-US" sz="1800" dirty="0"/>
          </a:p>
          <a:p>
            <a:r>
              <a:rPr lang="en-US" altLang="ko-KR" sz="1800" dirty="0"/>
              <a:t>3. </a:t>
            </a:r>
            <a:r>
              <a:rPr lang="en-US" altLang="ko-KR" sz="1800" dirty="0" err="1"/>
              <a:t>sample_p.exe</a:t>
            </a:r>
            <a:r>
              <a:rPr lang="ko-KR" altLang="en-US" sz="1800" dirty="0"/>
              <a:t>를 통하여 </a:t>
            </a:r>
            <a:r>
              <a:rPr lang="en-US" altLang="ko-KR" sz="1800" dirty="0"/>
              <a:t>packer </a:t>
            </a:r>
            <a:r>
              <a:rPr lang="ko-KR" altLang="en-US" sz="1800" dirty="0"/>
              <a:t>확인</a:t>
            </a:r>
          </a:p>
          <a:p>
            <a:endParaRPr lang="ko-KR" altLang="en-US" sz="1800" dirty="0"/>
          </a:p>
          <a:p>
            <a:r>
              <a:rPr lang="en-US" altLang="ko-KR" sz="1800" dirty="0"/>
              <a:t>4. unpack</a:t>
            </a:r>
            <a:r>
              <a:rPr lang="ko-KR" altLang="en-US" sz="1800" dirty="0"/>
              <a:t>후 검사를 통하여 </a:t>
            </a:r>
            <a:r>
              <a:rPr lang="en-US" altLang="ko-KR" sz="1800" dirty="0"/>
              <a:t>IAT </a:t>
            </a:r>
            <a:r>
              <a:rPr lang="ko-KR" altLang="en-US" sz="1800" dirty="0"/>
              <a:t>목록 확인</a:t>
            </a:r>
          </a:p>
          <a:p>
            <a:endParaRPr lang="ko-KR" altLang="en-US" sz="1800" dirty="0"/>
          </a:p>
          <a:p>
            <a:r>
              <a:rPr lang="en-US" altLang="ko-KR" sz="1800" dirty="0"/>
              <a:t>5. </a:t>
            </a:r>
            <a:r>
              <a:rPr lang="ko-KR" altLang="en-US" sz="1800" dirty="0" err="1"/>
              <a:t>드롭퍼</a:t>
            </a:r>
            <a:r>
              <a:rPr lang="en-US" altLang="ko-KR" sz="1800" dirty="0"/>
              <a:t>, </a:t>
            </a:r>
            <a:r>
              <a:rPr lang="ko-KR" altLang="en-US" sz="1800" dirty="0"/>
              <a:t>전자서명 확인</a:t>
            </a:r>
          </a:p>
          <a:p>
            <a:endParaRPr lang="ko-KR" altLang="en-US" sz="1800" dirty="0"/>
          </a:p>
          <a:p>
            <a:r>
              <a:rPr lang="en-US" altLang="ko-KR" sz="1800" dirty="0"/>
              <a:t>6. dropper</a:t>
            </a:r>
            <a:r>
              <a:rPr lang="ko-KR" altLang="en-US" sz="1800" dirty="0"/>
              <a:t>를 </a:t>
            </a:r>
            <a:r>
              <a:rPr lang="en-US" altLang="ko-KR" sz="1800" dirty="0"/>
              <a:t>resource hacker</a:t>
            </a:r>
            <a:r>
              <a:rPr lang="ko-KR" altLang="en-US" sz="1800" dirty="0"/>
              <a:t>에서 확인</a:t>
            </a:r>
          </a:p>
        </p:txBody>
      </p:sp>
    </p:spTree>
    <p:extLst>
      <p:ext uri="{BB962C8B-B14F-4D97-AF65-F5344CB8AC3E}">
        <p14:creationId xmlns:p14="http://schemas.microsoft.com/office/powerpoint/2010/main" val="2785965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05</a:t>
            </a:r>
            <a:r>
              <a:rPr lang="en-US" altLang="ko-KR" sz="2400" dirty="0"/>
              <a:t> Demo</a:t>
            </a:r>
            <a:endParaRPr lang="ko-KR" altLang="en-US" sz="2400" dirty="0"/>
          </a:p>
        </p:txBody>
      </p:sp>
      <p:pic>
        <p:nvPicPr>
          <p:cNvPr id="2" name="ksj_2020-05-29">
            <a:hlinkClick r:id="" action="ppaction://media"/>
            <a:extLst>
              <a:ext uri="{FF2B5EF4-FFF2-40B4-BE49-F238E27FC236}">
                <a16:creationId xmlns:a16="http://schemas.microsoft.com/office/drawing/2014/main" id="{7FE340E0-5ECF-48BC-8EFB-29B48510A5F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0" dirty="0"/>
              <a:t>chapter 01</a:t>
            </a:r>
            <a:r>
              <a:rPr lang="en-US" altLang="ko-KR" sz="2400" dirty="0"/>
              <a:t> </a:t>
            </a:r>
            <a:r>
              <a:rPr lang="ko-KR" altLang="en-US" sz="2400" dirty="0"/>
              <a:t>배경 및 목적</a:t>
            </a:r>
          </a:p>
        </p:txBody>
      </p:sp>
      <p:pic>
        <p:nvPicPr>
          <p:cNvPr id="4" name="그림 3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E9C71C81-0840-4249-A475-B7AE0DB8F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02" y="1119394"/>
            <a:ext cx="2486025" cy="1685925"/>
          </a:xfrm>
          <a:prstGeom prst="rect">
            <a:avLst/>
          </a:prstGeom>
        </p:spPr>
      </p:pic>
      <p:pic>
        <p:nvPicPr>
          <p:cNvPr id="5" name="그림 4" descr="모니터, 스크린샷, 화면, 전화이(가) 표시된 사진&#10;&#10;자동 생성된 설명">
            <a:extLst>
              <a:ext uri="{FF2B5EF4-FFF2-40B4-BE49-F238E27FC236}">
                <a16:creationId xmlns:a16="http://schemas.microsoft.com/office/drawing/2014/main" id="{BD364819-F5B9-425F-B48B-3D1D150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05" y="1546564"/>
            <a:ext cx="2078831" cy="1647825"/>
          </a:xfrm>
          <a:prstGeom prst="rect">
            <a:avLst/>
          </a:prstGeom>
        </p:spPr>
      </p:pic>
      <p:pic>
        <p:nvPicPr>
          <p:cNvPr id="8" name="그림 7" descr="그리기, 표지판, 플레이트, 시계이(가) 표시된 사진&#10;&#10;자동 생성된 설명">
            <a:extLst>
              <a:ext uri="{FF2B5EF4-FFF2-40B4-BE49-F238E27FC236}">
                <a16:creationId xmlns:a16="http://schemas.microsoft.com/office/drawing/2014/main" id="{B184E5E0-54F6-4D5C-8DC8-3BCA33DDD6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75" y="3843179"/>
            <a:ext cx="2693194" cy="1266825"/>
          </a:xfrm>
          <a:prstGeom prst="rect">
            <a:avLst/>
          </a:prstGeom>
        </p:spPr>
      </p:pic>
      <p:pic>
        <p:nvPicPr>
          <p:cNvPr id="9" name="그림 8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1B44B499-91BA-4991-97C8-4281DE172F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243" y="4857360"/>
            <a:ext cx="1857375" cy="1847850"/>
          </a:xfrm>
          <a:prstGeom prst="rect">
            <a:avLst/>
          </a:prstGeom>
        </p:spPr>
      </p:pic>
      <p:pic>
        <p:nvPicPr>
          <p:cNvPr id="10" name="그림 9" descr="표지판, 녹색, 공, 쥐고있는이(가) 표시된 사진&#10;&#10;자동 생성된 설명">
            <a:extLst>
              <a:ext uri="{FF2B5EF4-FFF2-40B4-BE49-F238E27FC236}">
                <a16:creationId xmlns:a16="http://schemas.microsoft.com/office/drawing/2014/main" id="{9087BFD6-2E4D-4A54-A4A7-7AF91D57BF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99" y="3429003"/>
            <a:ext cx="2607828" cy="1899653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9A3D41-2287-4541-B5A4-D21EEDAD0356}"/>
              </a:ext>
            </a:extLst>
          </p:cNvPr>
          <p:cNvCxnSpPr>
            <a:cxnSpLocks/>
            <a:stCxn id="5" idx="3"/>
          </p:cNvCxnSpPr>
          <p:nvPr userDrawn="1"/>
        </p:nvCxnSpPr>
        <p:spPr>
          <a:xfrm>
            <a:off x="2527436" y="2370477"/>
            <a:ext cx="1973002" cy="69212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C931020-3737-4C9B-8A9A-94A00627527C}"/>
              </a:ext>
            </a:extLst>
          </p:cNvPr>
          <p:cNvCxnSpPr>
            <a:cxnSpLocks/>
            <a:stCxn id="4" idx="1"/>
          </p:cNvCxnSpPr>
          <p:nvPr userDrawn="1"/>
        </p:nvCxnSpPr>
        <p:spPr>
          <a:xfrm flipH="1">
            <a:off x="4728931" y="1962356"/>
            <a:ext cx="1529972" cy="105246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2E7B232-0D9F-4825-956F-EFBC21218CC7}"/>
              </a:ext>
            </a:extLst>
          </p:cNvPr>
          <p:cNvCxnSpPr>
            <a:cxnSpLocks/>
            <a:stCxn id="8" idx="3"/>
          </p:cNvCxnSpPr>
          <p:nvPr userDrawn="1"/>
        </p:nvCxnSpPr>
        <p:spPr>
          <a:xfrm flipV="1">
            <a:off x="3092269" y="3346784"/>
            <a:ext cx="1408169" cy="112980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04BCE8-A464-4AF9-AA40-0DB9BF7B70D1}"/>
              </a:ext>
            </a:extLst>
          </p:cNvPr>
          <p:cNvCxnSpPr>
            <a:cxnSpLocks/>
            <a:stCxn id="9" idx="0"/>
          </p:cNvCxnSpPr>
          <p:nvPr userDrawn="1"/>
        </p:nvCxnSpPr>
        <p:spPr>
          <a:xfrm flipH="1" flipV="1">
            <a:off x="4676426" y="3429000"/>
            <a:ext cx="52505" cy="142836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AC2665F-D331-4BDC-9317-BF7A292CEEB4}"/>
              </a:ext>
            </a:extLst>
          </p:cNvPr>
          <p:cNvCxnSpPr>
            <a:cxnSpLocks/>
            <a:stCxn id="10" idx="1"/>
          </p:cNvCxnSpPr>
          <p:nvPr userDrawn="1"/>
        </p:nvCxnSpPr>
        <p:spPr>
          <a:xfrm flipH="1" flipV="1">
            <a:off x="4808765" y="3194387"/>
            <a:ext cx="1328334" cy="1184441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80A22421-B451-4A6F-ACF0-A0983FFF69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85" y="1648767"/>
            <a:ext cx="2127560" cy="2827665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42D6FCA9-7AD3-40FC-B0C2-C039A7F4A2FC}"/>
              </a:ext>
            </a:extLst>
          </p:cNvPr>
          <p:cNvGrpSpPr/>
          <p:nvPr userDrawn="1"/>
        </p:nvGrpSpPr>
        <p:grpSpPr>
          <a:xfrm>
            <a:off x="3504425" y="1535984"/>
            <a:ext cx="2317341" cy="3316809"/>
            <a:chOff x="5314950" y="2228850"/>
            <a:chExt cx="3089788" cy="331680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AE1BB64-410B-4E69-92CE-B28F20B8DE4E}"/>
                </a:ext>
              </a:extLst>
            </p:cNvPr>
            <p:cNvGrpSpPr/>
            <p:nvPr userDrawn="1"/>
          </p:nvGrpSpPr>
          <p:grpSpPr>
            <a:xfrm>
              <a:off x="5314950" y="2228850"/>
              <a:ext cx="3089788" cy="3316809"/>
              <a:chOff x="4812967" y="2082253"/>
              <a:chExt cx="4617478" cy="3349106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64E78451-9E1B-4C28-9ECD-46C4D18034CC}"/>
                  </a:ext>
                </a:extLst>
              </p:cNvPr>
              <p:cNvGrpSpPr/>
              <p:nvPr userDrawn="1"/>
            </p:nvGrpSpPr>
            <p:grpSpPr>
              <a:xfrm rot="10800000">
                <a:off x="4812967" y="2082253"/>
                <a:ext cx="2442331" cy="2146940"/>
                <a:chOff x="-126500" y="-470053"/>
                <a:chExt cx="2442331" cy="2146940"/>
              </a:xfrm>
            </p:grpSpPr>
            <p:sp>
              <p:nvSpPr>
                <p:cNvPr id="103" name="자유형 25">
                  <a:extLst>
                    <a:ext uri="{FF2B5EF4-FFF2-40B4-BE49-F238E27FC236}">
                      <a16:creationId xmlns:a16="http://schemas.microsoft.com/office/drawing/2014/main" id="{6EEA5354-991A-4FEB-917B-DB5D2AFB1A2A}"/>
                    </a:ext>
                  </a:extLst>
                </p:cNvPr>
                <p:cNvSpPr/>
                <p:nvPr/>
              </p:nvSpPr>
              <p:spPr>
                <a:xfrm>
                  <a:off x="1015" y="-821"/>
                  <a:ext cx="2314816" cy="1298395"/>
                </a:xfrm>
                <a:custGeom>
                  <a:avLst/>
                  <a:gdLst>
                    <a:gd name="connsiteX0" fmla="*/ 0 w 2314816"/>
                    <a:gd name="connsiteY0" fmla="*/ 0 h 1298395"/>
                    <a:gd name="connsiteX1" fmla="*/ 2314816 w 2314816"/>
                    <a:gd name="connsiteY1" fmla="*/ 0 h 1298395"/>
                    <a:gd name="connsiteX2" fmla="*/ 2293848 w 2314816"/>
                    <a:gd name="connsiteY2" fmla="*/ 137391 h 1298395"/>
                    <a:gd name="connsiteX3" fmla="*/ 869344 w 2314816"/>
                    <a:gd name="connsiteY3" fmla="*/ 1298395 h 1298395"/>
                    <a:gd name="connsiteX4" fmla="*/ 41932 w 2314816"/>
                    <a:gd name="connsiteY4" fmla="*/ 1040184 h 1298395"/>
                    <a:gd name="connsiteX5" fmla="*/ 0 w 2314816"/>
                    <a:gd name="connsiteY5" fmla="*/ 1008434 h 1298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14816" h="1298395">
                      <a:moveTo>
                        <a:pt x="0" y="0"/>
                      </a:moveTo>
                      <a:lnTo>
                        <a:pt x="2314816" y="0"/>
                      </a:lnTo>
                      <a:lnTo>
                        <a:pt x="2293848" y="137391"/>
                      </a:lnTo>
                      <a:cubicBezTo>
                        <a:pt x="2158264" y="799975"/>
                        <a:pt x="1572010" y="1298395"/>
                        <a:pt x="869344" y="1298395"/>
                      </a:cubicBezTo>
                      <a:cubicBezTo>
                        <a:pt x="561928" y="1298395"/>
                        <a:pt x="276793" y="1202994"/>
                        <a:pt x="41932" y="1040184"/>
                      </a:cubicBezTo>
                      <a:lnTo>
                        <a:pt x="0" y="1008434"/>
                      </a:lnTo>
                      <a:close/>
                    </a:path>
                  </a:pathLst>
                </a:custGeom>
                <a:solidFill>
                  <a:srgbClr val="233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612000" rtlCol="0" anchor="ctr"/>
                <a:lstStyle/>
                <a:p>
                  <a:pPr marL="200020"/>
                  <a:endParaRPr lang="ko-KR" altLang="en-US" sz="2100" i="1" dirty="0">
                    <a:solidFill>
                      <a:schemeClr val="bg1"/>
                    </a:solidFill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4" name="자유형 28">
                  <a:extLst>
                    <a:ext uri="{FF2B5EF4-FFF2-40B4-BE49-F238E27FC236}">
                      <a16:creationId xmlns:a16="http://schemas.microsoft.com/office/drawing/2014/main" id="{C4D11D29-82BC-4311-9B81-22B1828F3298}"/>
                    </a:ext>
                  </a:extLst>
                </p:cNvPr>
                <p:cNvSpPr/>
                <p:nvPr/>
              </p:nvSpPr>
              <p:spPr>
                <a:xfrm rot="13201554">
                  <a:off x="704293" y="-470053"/>
                  <a:ext cx="1124762" cy="2100716"/>
                </a:xfrm>
                <a:custGeom>
                  <a:avLst/>
                  <a:gdLst>
                    <a:gd name="connsiteX0" fmla="*/ 2949972 w 5020782"/>
                    <a:gd name="connsiteY0" fmla="*/ 7758455 h 9377306"/>
                    <a:gd name="connsiteX1" fmla="*/ 1022470 w 5020782"/>
                    <a:gd name="connsiteY1" fmla="*/ 9377306 h 9377306"/>
                    <a:gd name="connsiteX2" fmla="*/ 1012809 w 5020782"/>
                    <a:gd name="connsiteY2" fmla="*/ 9363167 h 9377306"/>
                    <a:gd name="connsiteX3" fmla="*/ 0 w 5020782"/>
                    <a:gd name="connsiteY3" fmla="*/ 5936591 h 9377306"/>
                    <a:gd name="connsiteX4" fmla="*/ 2529910 w 5020782"/>
                    <a:gd name="connsiteY4" fmla="*/ 889573 h 9377306"/>
                    <a:gd name="connsiteX5" fmla="*/ 2539281 w 5020782"/>
                    <a:gd name="connsiteY5" fmla="*/ 882909 h 9377306"/>
                    <a:gd name="connsiteX6" fmla="*/ 2654928 w 5020782"/>
                    <a:gd name="connsiteY6" fmla="*/ 811103 h 9377306"/>
                    <a:gd name="connsiteX7" fmla="*/ 5020782 w 5020782"/>
                    <a:gd name="connsiteY7" fmla="*/ 0 h 9377306"/>
                    <a:gd name="connsiteX8" fmla="*/ 2721791 w 5020782"/>
                    <a:gd name="connsiteY8" fmla="*/ 6655803 h 9377306"/>
                    <a:gd name="connsiteX9" fmla="*/ 2868315 w 5020782"/>
                    <a:gd name="connsiteY9" fmla="*/ 7450464 h 9377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20782" h="9377306">
                      <a:moveTo>
                        <a:pt x="2949972" y="7758455"/>
                      </a:moveTo>
                      <a:lnTo>
                        <a:pt x="1022470" y="9377306"/>
                      </a:lnTo>
                      <a:lnTo>
                        <a:pt x="1012809" y="9363167"/>
                      </a:lnTo>
                      <a:cubicBezTo>
                        <a:pt x="372141" y="8376972"/>
                        <a:pt x="0" y="7200240"/>
                        <a:pt x="0" y="5936591"/>
                      </a:cubicBezTo>
                      <a:cubicBezTo>
                        <a:pt x="0" y="3871272"/>
                        <a:pt x="994099" y="2038138"/>
                        <a:pt x="2529910" y="889573"/>
                      </a:cubicBezTo>
                      <a:lnTo>
                        <a:pt x="2539281" y="882909"/>
                      </a:lnTo>
                      <a:lnTo>
                        <a:pt x="2654928" y="811103"/>
                      </a:lnTo>
                      <a:cubicBezTo>
                        <a:pt x="3360326" y="396649"/>
                        <a:pt x="4158633" y="113651"/>
                        <a:pt x="5020782" y="0"/>
                      </a:cubicBezTo>
                      <a:cubicBezTo>
                        <a:pt x="3249676" y="1733150"/>
                        <a:pt x="2397933" y="4199029"/>
                        <a:pt x="2721791" y="6655803"/>
                      </a:cubicBezTo>
                      <a:cubicBezTo>
                        <a:pt x="2757213" y="6924513"/>
                        <a:pt x="2806246" y="7189684"/>
                        <a:pt x="2868315" y="7450464"/>
                      </a:cubicBezTo>
                      <a:close/>
                    </a:path>
                  </a:pathLst>
                </a:custGeom>
                <a:solidFill>
                  <a:srgbClr val="F13B63">
                    <a:alpha val="3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5" name="자유형 36">
                  <a:extLst>
                    <a:ext uri="{FF2B5EF4-FFF2-40B4-BE49-F238E27FC236}">
                      <a16:creationId xmlns:a16="http://schemas.microsoft.com/office/drawing/2014/main" id="{FBFA1FFD-F530-404E-8DEF-7B8715A47AD5}"/>
                    </a:ext>
                  </a:extLst>
                </p:cNvPr>
                <p:cNvSpPr/>
                <p:nvPr/>
              </p:nvSpPr>
              <p:spPr>
                <a:xfrm rot="13201554">
                  <a:off x="1272303" y="-305484"/>
                  <a:ext cx="670797" cy="1982371"/>
                </a:xfrm>
                <a:custGeom>
                  <a:avLst/>
                  <a:gdLst>
                    <a:gd name="connsiteX0" fmla="*/ 1477069 w 2994345"/>
                    <a:gd name="connsiteY0" fmla="*/ 8493715 h 8849032"/>
                    <a:gd name="connsiteX1" fmla="*/ 1054007 w 2994345"/>
                    <a:gd name="connsiteY1" fmla="*/ 8849032 h 8849032"/>
                    <a:gd name="connsiteX2" fmla="*/ 1027345 w 2994345"/>
                    <a:gd name="connsiteY2" fmla="*/ 8810426 h 8849032"/>
                    <a:gd name="connsiteX3" fmla="*/ 54735 w 2994345"/>
                    <a:gd name="connsiteY3" fmla="*/ 6184459 h 8849032"/>
                    <a:gd name="connsiteX4" fmla="*/ 2849880 w 2994345"/>
                    <a:gd name="connsiteY4" fmla="*/ 89701 h 8849032"/>
                    <a:gd name="connsiteX5" fmla="*/ 2994345 w 2994345"/>
                    <a:gd name="connsiteY5" fmla="*/ 0 h 8849032"/>
                    <a:gd name="connsiteX6" fmla="*/ 2984974 w 2994345"/>
                    <a:gd name="connsiteY6" fmla="*/ 6664 h 8849032"/>
                    <a:gd name="connsiteX7" fmla="*/ 455064 w 2994345"/>
                    <a:gd name="connsiteY7" fmla="*/ 5053683 h 8849032"/>
                    <a:gd name="connsiteX8" fmla="*/ 1467873 w 2994345"/>
                    <a:gd name="connsiteY8" fmla="*/ 8480258 h 8849032"/>
                    <a:gd name="connsiteX9" fmla="*/ 1477069 w 2994345"/>
                    <a:gd name="connsiteY9" fmla="*/ 8493715 h 884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345" h="8849032">
                      <a:moveTo>
                        <a:pt x="1477069" y="8493715"/>
                      </a:moveTo>
                      <a:lnTo>
                        <a:pt x="1054007" y="8849032"/>
                      </a:lnTo>
                      <a:lnTo>
                        <a:pt x="1027345" y="8810426"/>
                      </a:lnTo>
                      <a:cubicBezTo>
                        <a:pt x="524780" y="8043495"/>
                        <a:pt x="182592" y="7154377"/>
                        <a:pt x="54735" y="6184459"/>
                      </a:cubicBezTo>
                      <a:cubicBezTo>
                        <a:pt x="-272009" y="3705780"/>
                        <a:pt x="889944" y="1374036"/>
                        <a:pt x="2849880" y="89701"/>
                      </a:cubicBezTo>
                      <a:lnTo>
                        <a:pt x="2994345" y="0"/>
                      </a:lnTo>
                      <a:lnTo>
                        <a:pt x="2984974" y="6664"/>
                      </a:lnTo>
                      <a:cubicBezTo>
                        <a:pt x="1449163" y="1155229"/>
                        <a:pt x="455064" y="2988363"/>
                        <a:pt x="455064" y="5053683"/>
                      </a:cubicBezTo>
                      <a:cubicBezTo>
                        <a:pt x="455064" y="6317332"/>
                        <a:pt x="827205" y="7494062"/>
                        <a:pt x="1467873" y="8480258"/>
                      </a:cubicBezTo>
                      <a:lnTo>
                        <a:pt x="1477069" y="8493715"/>
                      </a:lnTo>
                      <a:close/>
                    </a:path>
                  </a:pathLst>
                </a:custGeom>
                <a:solidFill>
                  <a:schemeClr val="tx1">
                    <a:alpha val="16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6" name="자유형 34">
                  <a:extLst>
                    <a:ext uri="{FF2B5EF4-FFF2-40B4-BE49-F238E27FC236}">
                      <a16:creationId xmlns:a16="http://schemas.microsoft.com/office/drawing/2014/main" id="{20FBDD01-520D-4D78-BD67-927FA7BE89B8}"/>
                    </a:ext>
                  </a:extLst>
                </p:cNvPr>
                <p:cNvSpPr/>
                <p:nvPr/>
              </p:nvSpPr>
              <p:spPr>
                <a:xfrm rot="13201554">
                  <a:off x="455474" y="-405214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7" name="자유형 32">
                  <a:extLst>
                    <a:ext uri="{FF2B5EF4-FFF2-40B4-BE49-F238E27FC236}">
                      <a16:creationId xmlns:a16="http://schemas.microsoft.com/office/drawing/2014/main" id="{C83B2973-A9CD-4424-B609-328F91AD5713}"/>
                    </a:ext>
                  </a:extLst>
                </p:cNvPr>
                <p:cNvSpPr/>
                <p:nvPr/>
              </p:nvSpPr>
              <p:spPr>
                <a:xfrm rot="18328597">
                  <a:off x="128566" y="-232635"/>
                  <a:ext cx="1410945" cy="1921077"/>
                </a:xfrm>
                <a:custGeom>
                  <a:avLst/>
                  <a:gdLst>
                    <a:gd name="connsiteX0" fmla="*/ 2791367 w 6298263"/>
                    <a:gd name="connsiteY0" fmla="*/ 0 h 8575423"/>
                    <a:gd name="connsiteX1" fmla="*/ 2734886 w 6298263"/>
                    <a:gd name="connsiteY1" fmla="*/ 162206 h 8575423"/>
                    <a:gd name="connsiteX2" fmla="*/ 2410156 w 6298263"/>
                    <a:gd name="connsiteY2" fmla="*/ 2277167 h 8575423"/>
                    <a:gd name="connsiteX3" fmla="*/ 6298263 w 6298263"/>
                    <a:gd name="connsiteY3" fmla="*/ 8575423 h 8575423"/>
                    <a:gd name="connsiteX4" fmla="*/ 6298259 w 6298263"/>
                    <a:gd name="connsiteY4" fmla="*/ 8575423 h 8575423"/>
                    <a:gd name="connsiteX5" fmla="*/ 0 w 6298263"/>
                    <a:gd name="connsiteY5" fmla="*/ 2277164 h 8575423"/>
                    <a:gd name="connsiteX6" fmla="*/ 8355 w 6298263"/>
                    <a:gd name="connsiteY6" fmla="*/ 1983390 h 8575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8263" h="8575423">
                      <a:moveTo>
                        <a:pt x="2791367" y="0"/>
                      </a:moveTo>
                      <a:lnTo>
                        <a:pt x="2734886" y="162206"/>
                      </a:lnTo>
                      <a:cubicBezTo>
                        <a:pt x="2522668" y="836291"/>
                        <a:pt x="2410156" y="1548192"/>
                        <a:pt x="2410156" y="2277167"/>
                      </a:cubicBezTo>
                      <a:cubicBezTo>
                        <a:pt x="2410157" y="4943127"/>
                        <a:pt x="3914970" y="7380740"/>
                        <a:pt x="6298263" y="8575423"/>
                      </a:cubicBezTo>
                      <a:lnTo>
                        <a:pt x="6298259" y="8575423"/>
                      </a:lnTo>
                      <a:cubicBezTo>
                        <a:pt x="2819827" y="8575423"/>
                        <a:pt x="0" y="5755596"/>
                        <a:pt x="0" y="2277164"/>
                      </a:cubicBezTo>
                      <a:lnTo>
                        <a:pt x="8355" y="1983390"/>
                      </a:lnTo>
                      <a:close/>
                    </a:path>
                  </a:pathLst>
                </a:custGeom>
                <a:solidFill>
                  <a:srgbClr val="F13B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8" name="자유형 13">
                  <a:extLst>
                    <a:ext uri="{FF2B5EF4-FFF2-40B4-BE49-F238E27FC236}">
                      <a16:creationId xmlns:a16="http://schemas.microsoft.com/office/drawing/2014/main" id="{C7DB8A0C-A866-44CC-B713-5881992E2491}"/>
                    </a:ext>
                  </a:extLst>
                </p:cNvPr>
                <p:cNvSpPr/>
                <p:nvPr/>
              </p:nvSpPr>
              <p:spPr>
                <a:xfrm rot="13201554">
                  <a:off x="455047" y="-407908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60E5BCAA-FFFC-4BBE-9C7F-0369344F983A}"/>
                  </a:ext>
                </a:extLst>
              </p:cNvPr>
              <p:cNvGrpSpPr/>
              <p:nvPr userDrawn="1"/>
            </p:nvGrpSpPr>
            <p:grpSpPr>
              <a:xfrm>
                <a:off x="6988114" y="3271367"/>
                <a:ext cx="2442331" cy="2146940"/>
                <a:chOff x="-126500" y="-470053"/>
                <a:chExt cx="2442331" cy="2146940"/>
              </a:xfrm>
            </p:grpSpPr>
            <p:sp>
              <p:nvSpPr>
                <p:cNvPr id="97" name="자유형 25">
                  <a:extLst>
                    <a:ext uri="{FF2B5EF4-FFF2-40B4-BE49-F238E27FC236}">
                      <a16:creationId xmlns:a16="http://schemas.microsoft.com/office/drawing/2014/main" id="{1B376BC2-B00A-41D5-B526-332B8940A6AC}"/>
                    </a:ext>
                  </a:extLst>
                </p:cNvPr>
                <p:cNvSpPr/>
                <p:nvPr/>
              </p:nvSpPr>
              <p:spPr>
                <a:xfrm>
                  <a:off x="1015" y="-821"/>
                  <a:ext cx="2314816" cy="1298395"/>
                </a:xfrm>
                <a:custGeom>
                  <a:avLst/>
                  <a:gdLst>
                    <a:gd name="connsiteX0" fmla="*/ 0 w 2314816"/>
                    <a:gd name="connsiteY0" fmla="*/ 0 h 1298395"/>
                    <a:gd name="connsiteX1" fmla="*/ 2314816 w 2314816"/>
                    <a:gd name="connsiteY1" fmla="*/ 0 h 1298395"/>
                    <a:gd name="connsiteX2" fmla="*/ 2293848 w 2314816"/>
                    <a:gd name="connsiteY2" fmla="*/ 137391 h 1298395"/>
                    <a:gd name="connsiteX3" fmla="*/ 869344 w 2314816"/>
                    <a:gd name="connsiteY3" fmla="*/ 1298395 h 1298395"/>
                    <a:gd name="connsiteX4" fmla="*/ 41932 w 2314816"/>
                    <a:gd name="connsiteY4" fmla="*/ 1040184 h 1298395"/>
                    <a:gd name="connsiteX5" fmla="*/ 0 w 2314816"/>
                    <a:gd name="connsiteY5" fmla="*/ 1008434 h 1298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14816" h="1298395">
                      <a:moveTo>
                        <a:pt x="0" y="0"/>
                      </a:moveTo>
                      <a:lnTo>
                        <a:pt x="2314816" y="0"/>
                      </a:lnTo>
                      <a:lnTo>
                        <a:pt x="2293848" y="137391"/>
                      </a:lnTo>
                      <a:cubicBezTo>
                        <a:pt x="2158264" y="799975"/>
                        <a:pt x="1572010" y="1298395"/>
                        <a:pt x="869344" y="1298395"/>
                      </a:cubicBezTo>
                      <a:cubicBezTo>
                        <a:pt x="561928" y="1298395"/>
                        <a:pt x="276793" y="1202994"/>
                        <a:pt x="41932" y="1040184"/>
                      </a:cubicBezTo>
                      <a:lnTo>
                        <a:pt x="0" y="1008434"/>
                      </a:lnTo>
                      <a:close/>
                    </a:path>
                  </a:pathLst>
                </a:custGeom>
                <a:solidFill>
                  <a:srgbClr val="233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612000" rtlCol="0" anchor="ctr"/>
                <a:lstStyle/>
                <a:p>
                  <a:pPr marL="200020"/>
                  <a:endParaRPr lang="ko-KR" altLang="en-US" sz="2100" i="1" dirty="0">
                    <a:solidFill>
                      <a:schemeClr val="bg1"/>
                    </a:solidFill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8" name="자유형 28">
                  <a:extLst>
                    <a:ext uri="{FF2B5EF4-FFF2-40B4-BE49-F238E27FC236}">
                      <a16:creationId xmlns:a16="http://schemas.microsoft.com/office/drawing/2014/main" id="{7DF0F432-9CE6-4023-A12E-1DAF99C10733}"/>
                    </a:ext>
                  </a:extLst>
                </p:cNvPr>
                <p:cNvSpPr/>
                <p:nvPr/>
              </p:nvSpPr>
              <p:spPr>
                <a:xfrm rot="13201554">
                  <a:off x="704293" y="-470053"/>
                  <a:ext cx="1124762" cy="2100716"/>
                </a:xfrm>
                <a:custGeom>
                  <a:avLst/>
                  <a:gdLst>
                    <a:gd name="connsiteX0" fmla="*/ 2949972 w 5020782"/>
                    <a:gd name="connsiteY0" fmla="*/ 7758455 h 9377306"/>
                    <a:gd name="connsiteX1" fmla="*/ 1022470 w 5020782"/>
                    <a:gd name="connsiteY1" fmla="*/ 9377306 h 9377306"/>
                    <a:gd name="connsiteX2" fmla="*/ 1012809 w 5020782"/>
                    <a:gd name="connsiteY2" fmla="*/ 9363167 h 9377306"/>
                    <a:gd name="connsiteX3" fmla="*/ 0 w 5020782"/>
                    <a:gd name="connsiteY3" fmla="*/ 5936591 h 9377306"/>
                    <a:gd name="connsiteX4" fmla="*/ 2529910 w 5020782"/>
                    <a:gd name="connsiteY4" fmla="*/ 889573 h 9377306"/>
                    <a:gd name="connsiteX5" fmla="*/ 2539281 w 5020782"/>
                    <a:gd name="connsiteY5" fmla="*/ 882909 h 9377306"/>
                    <a:gd name="connsiteX6" fmla="*/ 2654928 w 5020782"/>
                    <a:gd name="connsiteY6" fmla="*/ 811103 h 9377306"/>
                    <a:gd name="connsiteX7" fmla="*/ 5020782 w 5020782"/>
                    <a:gd name="connsiteY7" fmla="*/ 0 h 9377306"/>
                    <a:gd name="connsiteX8" fmla="*/ 2721791 w 5020782"/>
                    <a:gd name="connsiteY8" fmla="*/ 6655803 h 9377306"/>
                    <a:gd name="connsiteX9" fmla="*/ 2868315 w 5020782"/>
                    <a:gd name="connsiteY9" fmla="*/ 7450464 h 9377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20782" h="9377306">
                      <a:moveTo>
                        <a:pt x="2949972" y="7758455"/>
                      </a:moveTo>
                      <a:lnTo>
                        <a:pt x="1022470" y="9377306"/>
                      </a:lnTo>
                      <a:lnTo>
                        <a:pt x="1012809" y="9363167"/>
                      </a:lnTo>
                      <a:cubicBezTo>
                        <a:pt x="372141" y="8376972"/>
                        <a:pt x="0" y="7200240"/>
                        <a:pt x="0" y="5936591"/>
                      </a:cubicBezTo>
                      <a:cubicBezTo>
                        <a:pt x="0" y="3871272"/>
                        <a:pt x="994099" y="2038138"/>
                        <a:pt x="2529910" y="889573"/>
                      </a:cubicBezTo>
                      <a:lnTo>
                        <a:pt x="2539281" y="882909"/>
                      </a:lnTo>
                      <a:lnTo>
                        <a:pt x="2654928" y="811103"/>
                      </a:lnTo>
                      <a:cubicBezTo>
                        <a:pt x="3360326" y="396649"/>
                        <a:pt x="4158633" y="113651"/>
                        <a:pt x="5020782" y="0"/>
                      </a:cubicBezTo>
                      <a:cubicBezTo>
                        <a:pt x="3249676" y="1733150"/>
                        <a:pt x="2397933" y="4199029"/>
                        <a:pt x="2721791" y="6655803"/>
                      </a:cubicBezTo>
                      <a:cubicBezTo>
                        <a:pt x="2757213" y="6924513"/>
                        <a:pt x="2806246" y="7189684"/>
                        <a:pt x="2868315" y="7450464"/>
                      </a:cubicBezTo>
                      <a:close/>
                    </a:path>
                  </a:pathLst>
                </a:custGeom>
                <a:solidFill>
                  <a:srgbClr val="F13B63">
                    <a:alpha val="39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9" name="자유형 36">
                  <a:extLst>
                    <a:ext uri="{FF2B5EF4-FFF2-40B4-BE49-F238E27FC236}">
                      <a16:creationId xmlns:a16="http://schemas.microsoft.com/office/drawing/2014/main" id="{84444FC7-AE28-4ACE-A763-351D655E683F}"/>
                    </a:ext>
                  </a:extLst>
                </p:cNvPr>
                <p:cNvSpPr/>
                <p:nvPr/>
              </p:nvSpPr>
              <p:spPr>
                <a:xfrm rot="13201554">
                  <a:off x="1272303" y="-305484"/>
                  <a:ext cx="670797" cy="1982371"/>
                </a:xfrm>
                <a:custGeom>
                  <a:avLst/>
                  <a:gdLst>
                    <a:gd name="connsiteX0" fmla="*/ 1477069 w 2994345"/>
                    <a:gd name="connsiteY0" fmla="*/ 8493715 h 8849032"/>
                    <a:gd name="connsiteX1" fmla="*/ 1054007 w 2994345"/>
                    <a:gd name="connsiteY1" fmla="*/ 8849032 h 8849032"/>
                    <a:gd name="connsiteX2" fmla="*/ 1027345 w 2994345"/>
                    <a:gd name="connsiteY2" fmla="*/ 8810426 h 8849032"/>
                    <a:gd name="connsiteX3" fmla="*/ 54735 w 2994345"/>
                    <a:gd name="connsiteY3" fmla="*/ 6184459 h 8849032"/>
                    <a:gd name="connsiteX4" fmla="*/ 2849880 w 2994345"/>
                    <a:gd name="connsiteY4" fmla="*/ 89701 h 8849032"/>
                    <a:gd name="connsiteX5" fmla="*/ 2994345 w 2994345"/>
                    <a:gd name="connsiteY5" fmla="*/ 0 h 8849032"/>
                    <a:gd name="connsiteX6" fmla="*/ 2984974 w 2994345"/>
                    <a:gd name="connsiteY6" fmla="*/ 6664 h 8849032"/>
                    <a:gd name="connsiteX7" fmla="*/ 455064 w 2994345"/>
                    <a:gd name="connsiteY7" fmla="*/ 5053683 h 8849032"/>
                    <a:gd name="connsiteX8" fmla="*/ 1467873 w 2994345"/>
                    <a:gd name="connsiteY8" fmla="*/ 8480258 h 8849032"/>
                    <a:gd name="connsiteX9" fmla="*/ 1477069 w 2994345"/>
                    <a:gd name="connsiteY9" fmla="*/ 8493715 h 884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345" h="8849032">
                      <a:moveTo>
                        <a:pt x="1477069" y="8493715"/>
                      </a:moveTo>
                      <a:lnTo>
                        <a:pt x="1054007" y="8849032"/>
                      </a:lnTo>
                      <a:lnTo>
                        <a:pt x="1027345" y="8810426"/>
                      </a:lnTo>
                      <a:cubicBezTo>
                        <a:pt x="524780" y="8043495"/>
                        <a:pt x="182592" y="7154377"/>
                        <a:pt x="54735" y="6184459"/>
                      </a:cubicBezTo>
                      <a:cubicBezTo>
                        <a:pt x="-272009" y="3705780"/>
                        <a:pt x="889944" y="1374036"/>
                        <a:pt x="2849880" y="89701"/>
                      </a:cubicBezTo>
                      <a:lnTo>
                        <a:pt x="2994345" y="0"/>
                      </a:lnTo>
                      <a:lnTo>
                        <a:pt x="2984974" y="6664"/>
                      </a:lnTo>
                      <a:cubicBezTo>
                        <a:pt x="1449163" y="1155229"/>
                        <a:pt x="455064" y="2988363"/>
                        <a:pt x="455064" y="5053683"/>
                      </a:cubicBezTo>
                      <a:cubicBezTo>
                        <a:pt x="455064" y="6317332"/>
                        <a:pt x="827205" y="7494062"/>
                        <a:pt x="1467873" y="8480258"/>
                      </a:cubicBezTo>
                      <a:lnTo>
                        <a:pt x="1477069" y="8493715"/>
                      </a:lnTo>
                      <a:close/>
                    </a:path>
                  </a:pathLst>
                </a:custGeom>
                <a:solidFill>
                  <a:schemeClr val="tx1">
                    <a:alpha val="16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0" name="자유형 34">
                  <a:extLst>
                    <a:ext uri="{FF2B5EF4-FFF2-40B4-BE49-F238E27FC236}">
                      <a16:creationId xmlns:a16="http://schemas.microsoft.com/office/drawing/2014/main" id="{6E847CD9-119B-46AF-8EC0-1547F7BBD32A}"/>
                    </a:ext>
                  </a:extLst>
                </p:cNvPr>
                <p:cNvSpPr/>
                <p:nvPr/>
              </p:nvSpPr>
              <p:spPr>
                <a:xfrm rot="13201554">
                  <a:off x="455474" y="-405214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1" name="자유형 32">
                  <a:extLst>
                    <a:ext uri="{FF2B5EF4-FFF2-40B4-BE49-F238E27FC236}">
                      <a16:creationId xmlns:a16="http://schemas.microsoft.com/office/drawing/2014/main" id="{E48BE915-AC44-4718-9C75-4567695BC90F}"/>
                    </a:ext>
                  </a:extLst>
                </p:cNvPr>
                <p:cNvSpPr/>
                <p:nvPr/>
              </p:nvSpPr>
              <p:spPr>
                <a:xfrm rot="18328597">
                  <a:off x="128566" y="-232635"/>
                  <a:ext cx="1410945" cy="1921077"/>
                </a:xfrm>
                <a:custGeom>
                  <a:avLst/>
                  <a:gdLst>
                    <a:gd name="connsiteX0" fmla="*/ 2791367 w 6298263"/>
                    <a:gd name="connsiteY0" fmla="*/ 0 h 8575423"/>
                    <a:gd name="connsiteX1" fmla="*/ 2734886 w 6298263"/>
                    <a:gd name="connsiteY1" fmla="*/ 162206 h 8575423"/>
                    <a:gd name="connsiteX2" fmla="*/ 2410156 w 6298263"/>
                    <a:gd name="connsiteY2" fmla="*/ 2277167 h 8575423"/>
                    <a:gd name="connsiteX3" fmla="*/ 6298263 w 6298263"/>
                    <a:gd name="connsiteY3" fmla="*/ 8575423 h 8575423"/>
                    <a:gd name="connsiteX4" fmla="*/ 6298259 w 6298263"/>
                    <a:gd name="connsiteY4" fmla="*/ 8575423 h 8575423"/>
                    <a:gd name="connsiteX5" fmla="*/ 0 w 6298263"/>
                    <a:gd name="connsiteY5" fmla="*/ 2277164 h 8575423"/>
                    <a:gd name="connsiteX6" fmla="*/ 8355 w 6298263"/>
                    <a:gd name="connsiteY6" fmla="*/ 1983390 h 8575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8263" h="8575423">
                      <a:moveTo>
                        <a:pt x="2791367" y="0"/>
                      </a:moveTo>
                      <a:lnTo>
                        <a:pt x="2734886" y="162206"/>
                      </a:lnTo>
                      <a:cubicBezTo>
                        <a:pt x="2522668" y="836291"/>
                        <a:pt x="2410156" y="1548192"/>
                        <a:pt x="2410156" y="2277167"/>
                      </a:cubicBezTo>
                      <a:cubicBezTo>
                        <a:pt x="2410157" y="4943127"/>
                        <a:pt x="3914970" y="7380740"/>
                        <a:pt x="6298263" y="8575423"/>
                      </a:cubicBezTo>
                      <a:lnTo>
                        <a:pt x="6298259" y="8575423"/>
                      </a:lnTo>
                      <a:cubicBezTo>
                        <a:pt x="2819827" y="8575423"/>
                        <a:pt x="0" y="5755596"/>
                        <a:pt x="0" y="2277164"/>
                      </a:cubicBezTo>
                      <a:lnTo>
                        <a:pt x="8355" y="1983390"/>
                      </a:lnTo>
                      <a:close/>
                    </a:path>
                  </a:pathLst>
                </a:custGeom>
                <a:solidFill>
                  <a:srgbClr val="F13B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102" name="자유형 13">
                  <a:extLst>
                    <a:ext uri="{FF2B5EF4-FFF2-40B4-BE49-F238E27FC236}">
                      <a16:creationId xmlns:a16="http://schemas.microsoft.com/office/drawing/2014/main" id="{E6955828-576B-4DC7-82F6-418EBBDE34D3}"/>
                    </a:ext>
                  </a:extLst>
                </p:cNvPr>
                <p:cNvSpPr/>
                <p:nvPr/>
              </p:nvSpPr>
              <p:spPr>
                <a:xfrm rot="13201554">
                  <a:off x="455047" y="-407908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4A698B2-3000-462C-B0D2-880EC82F0953}"/>
                  </a:ext>
                </a:extLst>
              </p:cNvPr>
              <p:cNvGrpSpPr/>
              <p:nvPr userDrawn="1"/>
            </p:nvGrpSpPr>
            <p:grpSpPr>
              <a:xfrm rot="10800000" flipV="1">
                <a:off x="4812967" y="3346564"/>
                <a:ext cx="2442331" cy="2084795"/>
                <a:chOff x="-126500" y="-407908"/>
                <a:chExt cx="2442331" cy="2084795"/>
              </a:xfrm>
            </p:grpSpPr>
            <p:sp>
              <p:nvSpPr>
                <p:cNvPr id="92" name="자유형 25">
                  <a:extLst>
                    <a:ext uri="{FF2B5EF4-FFF2-40B4-BE49-F238E27FC236}">
                      <a16:creationId xmlns:a16="http://schemas.microsoft.com/office/drawing/2014/main" id="{8B2ADDE1-4C07-44CF-AEA6-1B3C68ACDD86}"/>
                    </a:ext>
                  </a:extLst>
                </p:cNvPr>
                <p:cNvSpPr/>
                <p:nvPr/>
              </p:nvSpPr>
              <p:spPr>
                <a:xfrm>
                  <a:off x="1015" y="-821"/>
                  <a:ext cx="2314816" cy="1298395"/>
                </a:xfrm>
                <a:custGeom>
                  <a:avLst/>
                  <a:gdLst>
                    <a:gd name="connsiteX0" fmla="*/ 0 w 2314816"/>
                    <a:gd name="connsiteY0" fmla="*/ 0 h 1298395"/>
                    <a:gd name="connsiteX1" fmla="*/ 2314816 w 2314816"/>
                    <a:gd name="connsiteY1" fmla="*/ 0 h 1298395"/>
                    <a:gd name="connsiteX2" fmla="*/ 2293848 w 2314816"/>
                    <a:gd name="connsiteY2" fmla="*/ 137391 h 1298395"/>
                    <a:gd name="connsiteX3" fmla="*/ 869344 w 2314816"/>
                    <a:gd name="connsiteY3" fmla="*/ 1298395 h 1298395"/>
                    <a:gd name="connsiteX4" fmla="*/ 41932 w 2314816"/>
                    <a:gd name="connsiteY4" fmla="*/ 1040184 h 1298395"/>
                    <a:gd name="connsiteX5" fmla="*/ 0 w 2314816"/>
                    <a:gd name="connsiteY5" fmla="*/ 1008434 h 1298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14816" h="1298395">
                      <a:moveTo>
                        <a:pt x="0" y="0"/>
                      </a:moveTo>
                      <a:lnTo>
                        <a:pt x="2314816" y="0"/>
                      </a:lnTo>
                      <a:lnTo>
                        <a:pt x="2293848" y="137391"/>
                      </a:lnTo>
                      <a:cubicBezTo>
                        <a:pt x="2158264" y="799975"/>
                        <a:pt x="1572010" y="1298395"/>
                        <a:pt x="869344" y="1298395"/>
                      </a:cubicBezTo>
                      <a:cubicBezTo>
                        <a:pt x="561928" y="1298395"/>
                        <a:pt x="276793" y="1202994"/>
                        <a:pt x="41932" y="1040184"/>
                      </a:cubicBezTo>
                      <a:lnTo>
                        <a:pt x="0" y="1008434"/>
                      </a:lnTo>
                      <a:close/>
                    </a:path>
                  </a:pathLst>
                </a:custGeom>
                <a:solidFill>
                  <a:srgbClr val="233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612000" rtlCol="0" anchor="ctr"/>
                <a:lstStyle/>
                <a:p>
                  <a:pPr marL="200020"/>
                  <a:endParaRPr lang="ko-KR" altLang="en-US" sz="2100" i="1" dirty="0">
                    <a:solidFill>
                      <a:schemeClr val="bg1"/>
                    </a:solidFill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3" name="자유형 36">
                  <a:extLst>
                    <a:ext uri="{FF2B5EF4-FFF2-40B4-BE49-F238E27FC236}">
                      <a16:creationId xmlns:a16="http://schemas.microsoft.com/office/drawing/2014/main" id="{14308DBE-5558-4C72-BBD2-292A60E21C06}"/>
                    </a:ext>
                  </a:extLst>
                </p:cNvPr>
                <p:cNvSpPr/>
                <p:nvPr/>
              </p:nvSpPr>
              <p:spPr>
                <a:xfrm rot="13201554">
                  <a:off x="1272303" y="-305484"/>
                  <a:ext cx="670797" cy="1982371"/>
                </a:xfrm>
                <a:custGeom>
                  <a:avLst/>
                  <a:gdLst>
                    <a:gd name="connsiteX0" fmla="*/ 1477069 w 2994345"/>
                    <a:gd name="connsiteY0" fmla="*/ 8493715 h 8849032"/>
                    <a:gd name="connsiteX1" fmla="*/ 1054007 w 2994345"/>
                    <a:gd name="connsiteY1" fmla="*/ 8849032 h 8849032"/>
                    <a:gd name="connsiteX2" fmla="*/ 1027345 w 2994345"/>
                    <a:gd name="connsiteY2" fmla="*/ 8810426 h 8849032"/>
                    <a:gd name="connsiteX3" fmla="*/ 54735 w 2994345"/>
                    <a:gd name="connsiteY3" fmla="*/ 6184459 h 8849032"/>
                    <a:gd name="connsiteX4" fmla="*/ 2849880 w 2994345"/>
                    <a:gd name="connsiteY4" fmla="*/ 89701 h 8849032"/>
                    <a:gd name="connsiteX5" fmla="*/ 2994345 w 2994345"/>
                    <a:gd name="connsiteY5" fmla="*/ 0 h 8849032"/>
                    <a:gd name="connsiteX6" fmla="*/ 2984974 w 2994345"/>
                    <a:gd name="connsiteY6" fmla="*/ 6664 h 8849032"/>
                    <a:gd name="connsiteX7" fmla="*/ 455064 w 2994345"/>
                    <a:gd name="connsiteY7" fmla="*/ 5053683 h 8849032"/>
                    <a:gd name="connsiteX8" fmla="*/ 1467873 w 2994345"/>
                    <a:gd name="connsiteY8" fmla="*/ 8480258 h 8849032"/>
                    <a:gd name="connsiteX9" fmla="*/ 1477069 w 2994345"/>
                    <a:gd name="connsiteY9" fmla="*/ 8493715 h 884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345" h="8849032">
                      <a:moveTo>
                        <a:pt x="1477069" y="8493715"/>
                      </a:moveTo>
                      <a:lnTo>
                        <a:pt x="1054007" y="8849032"/>
                      </a:lnTo>
                      <a:lnTo>
                        <a:pt x="1027345" y="8810426"/>
                      </a:lnTo>
                      <a:cubicBezTo>
                        <a:pt x="524780" y="8043495"/>
                        <a:pt x="182592" y="7154377"/>
                        <a:pt x="54735" y="6184459"/>
                      </a:cubicBezTo>
                      <a:cubicBezTo>
                        <a:pt x="-272009" y="3705780"/>
                        <a:pt x="889944" y="1374036"/>
                        <a:pt x="2849880" y="89701"/>
                      </a:cubicBezTo>
                      <a:lnTo>
                        <a:pt x="2994345" y="0"/>
                      </a:lnTo>
                      <a:lnTo>
                        <a:pt x="2984974" y="6664"/>
                      </a:lnTo>
                      <a:cubicBezTo>
                        <a:pt x="1449163" y="1155229"/>
                        <a:pt x="455064" y="2988363"/>
                        <a:pt x="455064" y="5053683"/>
                      </a:cubicBezTo>
                      <a:cubicBezTo>
                        <a:pt x="455064" y="6317332"/>
                        <a:pt x="827205" y="7494062"/>
                        <a:pt x="1467873" y="8480258"/>
                      </a:cubicBezTo>
                      <a:lnTo>
                        <a:pt x="1477069" y="8493715"/>
                      </a:lnTo>
                      <a:close/>
                    </a:path>
                  </a:pathLst>
                </a:custGeom>
                <a:solidFill>
                  <a:schemeClr val="tx1">
                    <a:alpha val="16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4" name="자유형 34">
                  <a:extLst>
                    <a:ext uri="{FF2B5EF4-FFF2-40B4-BE49-F238E27FC236}">
                      <a16:creationId xmlns:a16="http://schemas.microsoft.com/office/drawing/2014/main" id="{128CF7F5-FA40-4F3C-B3CB-5F43F770E850}"/>
                    </a:ext>
                  </a:extLst>
                </p:cNvPr>
                <p:cNvSpPr/>
                <p:nvPr/>
              </p:nvSpPr>
              <p:spPr>
                <a:xfrm rot="13201554">
                  <a:off x="455474" y="-405214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5" name="자유형 32">
                  <a:extLst>
                    <a:ext uri="{FF2B5EF4-FFF2-40B4-BE49-F238E27FC236}">
                      <a16:creationId xmlns:a16="http://schemas.microsoft.com/office/drawing/2014/main" id="{91019A68-9DEF-4CA3-B49D-FCD177A4B8E1}"/>
                    </a:ext>
                  </a:extLst>
                </p:cNvPr>
                <p:cNvSpPr/>
                <p:nvPr/>
              </p:nvSpPr>
              <p:spPr>
                <a:xfrm rot="18328597">
                  <a:off x="128566" y="-232635"/>
                  <a:ext cx="1410945" cy="1921077"/>
                </a:xfrm>
                <a:custGeom>
                  <a:avLst/>
                  <a:gdLst>
                    <a:gd name="connsiteX0" fmla="*/ 2791367 w 6298263"/>
                    <a:gd name="connsiteY0" fmla="*/ 0 h 8575423"/>
                    <a:gd name="connsiteX1" fmla="*/ 2734886 w 6298263"/>
                    <a:gd name="connsiteY1" fmla="*/ 162206 h 8575423"/>
                    <a:gd name="connsiteX2" fmla="*/ 2410156 w 6298263"/>
                    <a:gd name="connsiteY2" fmla="*/ 2277167 h 8575423"/>
                    <a:gd name="connsiteX3" fmla="*/ 6298263 w 6298263"/>
                    <a:gd name="connsiteY3" fmla="*/ 8575423 h 8575423"/>
                    <a:gd name="connsiteX4" fmla="*/ 6298259 w 6298263"/>
                    <a:gd name="connsiteY4" fmla="*/ 8575423 h 8575423"/>
                    <a:gd name="connsiteX5" fmla="*/ 0 w 6298263"/>
                    <a:gd name="connsiteY5" fmla="*/ 2277164 h 8575423"/>
                    <a:gd name="connsiteX6" fmla="*/ 8355 w 6298263"/>
                    <a:gd name="connsiteY6" fmla="*/ 1983390 h 8575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8263" h="8575423">
                      <a:moveTo>
                        <a:pt x="2791367" y="0"/>
                      </a:moveTo>
                      <a:lnTo>
                        <a:pt x="2734886" y="162206"/>
                      </a:lnTo>
                      <a:cubicBezTo>
                        <a:pt x="2522668" y="836291"/>
                        <a:pt x="2410156" y="1548192"/>
                        <a:pt x="2410156" y="2277167"/>
                      </a:cubicBezTo>
                      <a:cubicBezTo>
                        <a:pt x="2410157" y="4943127"/>
                        <a:pt x="3914970" y="7380740"/>
                        <a:pt x="6298263" y="8575423"/>
                      </a:cubicBezTo>
                      <a:lnTo>
                        <a:pt x="6298259" y="8575423"/>
                      </a:lnTo>
                      <a:cubicBezTo>
                        <a:pt x="2819827" y="8575423"/>
                        <a:pt x="0" y="5755596"/>
                        <a:pt x="0" y="2277164"/>
                      </a:cubicBezTo>
                      <a:lnTo>
                        <a:pt x="8355" y="1983390"/>
                      </a:lnTo>
                      <a:close/>
                    </a:path>
                  </a:pathLst>
                </a:custGeom>
                <a:solidFill>
                  <a:srgbClr val="F13B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6" name="자유형 13">
                  <a:extLst>
                    <a:ext uri="{FF2B5EF4-FFF2-40B4-BE49-F238E27FC236}">
                      <a16:creationId xmlns:a16="http://schemas.microsoft.com/office/drawing/2014/main" id="{4FA86F0C-659A-4796-852A-4636FEF19426}"/>
                    </a:ext>
                  </a:extLst>
                </p:cNvPr>
                <p:cNvSpPr/>
                <p:nvPr/>
              </p:nvSpPr>
              <p:spPr>
                <a:xfrm rot="13201554">
                  <a:off x="455047" y="-407908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0C6543AF-9A2D-4DC9-A590-A020C758CF29}"/>
                  </a:ext>
                </a:extLst>
              </p:cNvPr>
              <p:cNvGrpSpPr/>
              <p:nvPr userDrawn="1"/>
            </p:nvGrpSpPr>
            <p:grpSpPr>
              <a:xfrm rot="10800000" flipH="1">
                <a:off x="6988114" y="2082253"/>
                <a:ext cx="2442331" cy="2084795"/>
                <a:chOff x="-126500" y="-407908"/>
                <a:chExt cx="2442331" cy="2084795"/>
              </a:xfrm>
            </p:grpSpPr>
            <p:sp>
              <p:nvSpPr>
                <p:cNvPr id="87" name="자유형 25">
                  <a:extLst>
                    <a:ext uri="{FF2B5EF4-FFF2-40B4-BE49-F238E27FC236}">
                      <a16:creationId xmlns:a16="http://schemas.microsoft.com/office/drawing/2014/main" id="{9D389C3F-9AC6-41C8-84F3-5BDA801A9B5F}"/>
                    </a:ext>
                  </a:extLst>
                </p:cNvPr>
                <p:cNvSpPr/>
                <p:nvPr userDrawn="1"/>
              </p:nvSpPr>
              <p:spPr>
                <a:xfrm>
                  <a:off x="1015" y="-821"/>
                  <a:ext cx="2314816" cy="1298395"/>
                </a:xfrm>
                <a:custGeom>
                  <a:avLst/>
                  <a:gdLst>
                    <a:gd name="connsiteX0" fmla="*/ 0 w 2314816"/>
                    <a:gd name="connsiteY0" fmla="*/ 0 h 1298395"/>
                    <a:gd name="connsiteX1" fmla="*/ 2314816 w 2314816"/>
                    <a:gd name="connsiteY1" fmla="*/ 0 h 1298395"/>
                    <a:gd name="connsiteX2" fmla="*/ 2293848 w 2314816"/>
                    <a:gd name="connsiteY2" fmla="*/ 137391 h 1298395"/>
                    <a:gd name="connsiteX3" fmla="*/ 869344 w 2314816"/>
                    <a:gd name="connsiteY3" fmla="*/ 1298395 h 1298395"/>
                    <a:gd name="connsiteX4" fmla="*/ 41932 w 2314816"/>
                    <a:gd name="connsiteY4" fmla="*/ 1040184 h 1298395"/>
                    <a:gd name="connsiteX5" fmla="*/ 0 w 2314816"/>
                    <a:gd name="connsiteY5" fmla="*/ 1008434 h 1298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14816" h="1298395">
                      <a:moveTo>
                        <a:pt x="0" y="0"/>
                      </a:moveTo>
                      <a:lnTo>
                        <a:pt x="2314816" y="0"/>
                      </a:lnTo>
                      <a:lnTo>
                        <a:pt x="2293848" y="137391"/>
                      </a:lnTo>
                      <a:cubicBezTo>
                        <a:pt x="2158264" y="799975"/>
                        <a:pt x="1572010" y="1298395"/>
                        <a:pt x="869344" y="1298395"/>
                      </a:cubicBezTo>
                      <a:cubicBezTo>
                        <a:pt x="561928" y="1298395"/>
                        <a:pt x="276793" y="1202994"/>
                        <a:pt x="41932" y="1040184"/>
                      </a:cubicBezTo>
                      <a:lnTo>
                        <a:pt x="0" y="1008434"/>
                      </a:lnTo>
                      <a:close/>
                    </a:path>
                  </a:pathLst>
                </a:custGeom>
                <a:solidFill>
                  <a:srgbClr val="233A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612000" rtlCol="0" anchor="ctr"/>
                <a:lstStyle/>
                <a:p>
                  <a:pPr marL="200020"/>
                  <a:endParaRPr lang="ko-KR" altLang="en-US" sz="2100" i="1" dirty="0">
                    <a:solidFill>
                      <a:schemeClr val="bg1"/>
                    </a:solidFill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88" name="자유형 36">
                  <a:extLst>
                    <a:ext uri="{FF2B5EF4-FFF2-40B4-BE49-F238E27FC236}">
                      <a16:creationId xmlns:a16="http://schemas.microsoft.com/office/drawing/2014/main" id="{52B7AC1C-957E-4F46-A6BE-6A98B49F49A1}"/>
                    </a:ext>
                  </a:extLst>
                </p:cNvPr>
                <p:cNvSpPr/>
                <p:nvPr/>
              </p:nvSpPr>
              <p:spPr>
                <a:xfrm rot="13201554">
                  <a:off x="1272303" y="-305484"/>
                  <a:ext cx="670797" cy="1982371"/>
                </a:xfrm>
                <a:custGeom>
                  <a:avLst/>
                  <a:gdLst>
                    <a:gd name="connsiteX0" fmla="*/ 1477069 w 2994345"/>
                    <a:gd name="connsiteY0" fmla="*/ 8493715 h 8849032"/>
                    <a:gd name="connsiteX1" fmla="*/ 1054007 w 2994345"/>
                    <a:gd name="connsiteY1" fmla="*/ 8849032 h 8849032"/>
                    <a:gd name="connsiteX2" fmla="*/ 1027345 w 2994345"/>
                    <a:gd name="connsiteY2" fmla="*/ 8810426 h 8849032"/>
                    <a:gd name="connsiteX3" fmla="*/ 54735 w 2994345"/>
                    <a:gd name="connsiteY3" fmla="*/ 6184459 h 8849032"/>
                    <a:gd name="connsiteX4" fmla="*/ 2849880 w 2994345"/>
                    <a:gd name="connsiteY4" fmla="*/ 89701 h 8849032"/>
                    <a:gd name="connsiteX5" fmla="*/ 2994345 w 2994345"/>
                    <a:gd name="connsiteY5" fmla="*/ 0 h 8849032"/>
                    <a:gd name="connsiteX6" fmla="*/ 2984974 w 2994345"/>
                    <a:gd name="connsiteY6" fmla="*/ 6664 h 8849032"/>
                    <a:gd name="connsiteX7" fmla="*/ 455064 w 2994345"/>
                    <a:gd name="connsiteY7" fmla="*/ 5053683 h 8849032"/>
                    <a:gd name="connsiteX8" fmla="*/ 1467873 w 2994345"/>
                    <a:gd name="connsiteY8" fmla="*/ 8480258 h 8849032"/>
                    <a:gd name="connsiteX9" fmla="*/ 1477069 w 2994345"/>
                    <a:gd name="connsiteY9" fmla="*/ 8493715 h 8849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4345" h="8849032">
                      <a:moveTo>
                        <a:pt x="1477069" y="8493715"/>
                      </a:moveTo>
                      <a:lnTo>
                        <a:pt x="1054007" y="8849032"/>
                      </a:lnTo>
                      <a:lnTo>
                        <a:pt x="1027345" y="8810426"/>
                      </a:lnTo>
                      <a:cubicBezTo>
                        <a:pt x="524780" y="8043495"/>
                        <a:pt x="182592" y="7154377"/>
                        <a:pt x="54735" y="6184459"/>
                      </a:cubicBezTo>
                      <a:cubicBezTo>
                        <a:pt x="-272009" y="3705780"/>
                        <a:pt x="889944" y="1374036"/>
                        <a:pt x="2849880" y="89701"/>
                      </a:cubicBezTo>
                      <a:lnTo>
                        <a:pt x="2994345" y="0"/>
                      </a:lnTo>
                      <a:lnTo>
                        <a:pt x="2984974" y="6664"/>
                      </a:lnTo>
                      <a:cubicBezTo>
                        <a:pt x="1449163" y="1155229"/>
                        <a:pt x="455064" y="2988363"/>
                        <a:pt x="455064" y="5053683"/>
                      </a:cubicBezTo>
                      <a:cubicBezTo>
                        <a:pt x="455064" y="6317332"/>
                        <a:pt x="827205" y="7494062"/>
                        <a:pt x="1467873" y="8480258"/>
                      </a:cubicBezTo>
                      <a:lnTo>
                        <a:pt x="1477069" y="8493715"/>
                      </a:lnTo>
                      <a:close/>
                    </a:path>
                  </a:pathLst>
                </a:custGeom>
                <a:solidFill>
                  <a:schemeClr val="tx1">
                    <a:alpha val="16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89" name="자유형 34">
                  <a:extLst>
                    <a:ext uri="{FF2B5EF4-FFF2-40B4-BE49-F238E27FC236}">
                      <a16:creationId xmlns:a16="http://schemas.microsoft.com/office/drawing/2014/main" id="{DA263181-84EF-45FD-BE84-0A667161081D}"/>
                    </a:ext>
                  </a:extLst>
                </p:cNvPr>
                <p:cNvSpPr/>
                <p:nvPr/>
              </p:nvSpPr>
              <p:spPr>
                <a:xfrm rot="13201554">
                  <a:off x="455474" y="-405214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0" name="자유형 32">
                  <a:extLst>
                    <a:ext uri="{FF2B5EF4-FFF2-40B4-BE49-F238E27FC236}">
                      <a16:creationId xmlns:a16="http://schemas.microsoft.com/office/drawing/2014/main" id="{370CBA32-C11C-40EC-AEAD-3ED2F2F57D70}"/>
                    </a:ext>
                  </a:extLst>
                </p:cNvPr>
                <p:cNvSpPr/>
                <p:nvPr/>
              </p:nvSpPr>
              <p:spPr>
                <a:xfrm rot="18328597">
                  <a:off x="128566" y="-232635"/>
                  <a:ext cx="1410945" cy="1921077"/>
                </a:xfrm>
                <a:custGeom>
                  <a:avLst/>
                  <a:gdLst>
                    <a:gd name="connsiteX0" fmla="*/ 2791367 w 6298263"/>
                    <a:gd name="connsiteY0" fmla="*/ 0 h 8575423"/>
                    <a:gd name="connsiteX1" fmla="*/ 2734886 w 6298263"/>
                    <a:gd name="connsiteY1" fmla="*/ 162206 h 8575423"/>
                    <a:gd name="connsiteX2" fmla="*/ 2410156 w 6298263"/>
                    <a:gd name="connsiteY2" fmla="*/ 2277167 h 8575423"/>
                    <a:gd name="connsiteX3" fmla="*/ 6298263 w 6298263"/>
                    <a:gd name="connsiteY3" fmla="*/ 8575423 h 8575423"/>
                    <a:gd name="connsiteX4" fmla="*/ 6298259 w 6298263"/>
                    <a:gd name="connsiteY4" fmla="*/ 8575423 h 8575423"/>
                    <a:gd name="connsiteX5" fmla="*/ 0 w 6298263"/>
                    <a:gd name="connsiteY5" fmla="*/ 2277164 h 8575423"/>
                    <a:gd name="connsiteX6" fmla="*/ 8355 w 6298263"/>
                    <a:gd name="connsiteY6" fmla="*/ 1983390 h 8575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98263" h="8575423">
                      <a:moveTo>
                        <a:pt x="2791367" y="0"/>
                      </a:moveTo>
                      <a:lnTo>
                        <a:pt x="2734886" y="162206"/>
                      </a:lnTo>
                      <a:cubicBezTo>
                        <a:pt x="2522668" y="836291"/>
                        <a:pt x="2410156" y="1548192"/>
                        <a:pt x="2410156" y="2277167"/>
                      </a:cubicBezTo>
                      <a:cubicBezTo>
                        <a:pt x="2410157" y="4943127"/>
                        <a:pt x="3914970" y="7380740"/>
                        <a:pt x="6298263" y="8575423"/>
                      </a:cubicBezTo>
                      <a:lnTo>
                        <a:pt x="6298259" y="8575423"/>
                      </a:lnTo>
                      <a:cubicBezTo>
                        <a:pt x="2819827" y="8575423"/>
                        <a:pt x="0" y="5755596"/>
                        <a:pt x="0" y="2277164"/>
                      </a:cubicBezTo>
                      <a:lnTo>
                        <a:pt x="8355" y="1983390"/>
                      </a:lnTo>
                      <a:close/>
                    </a:path>
                  </a:pathLst>
                </a:custGeom>
                <a:solidFill>
                  <a:srgbClr val="F13B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  <p:sp>
              <p:nvSpPr>
                <p:cNvPr id="91" name="자유형 13">
                  <a:extLst>
                    <a:ext uri="{FF2B5EF4-FFF2-40B4-BE49-F238E27FC236}">
                      <a16:creationId xmlns:a16="http://schemas.microsoft.com/office/drawing/2014/main" id="{93D34286-A742-418E-87D4-5679E7D6E491}"/>
                    </a:ext>
                  </a:extLst>
                </p:cNvPr>
                <p:cNvSpPr/>
                <p:nvPr/>
              </p:nvSpPr>
              <p:spPr>
                <a:xfrm rot="13201554">
                  <a:off x="455047" y="-407908"/>
                  <a:ext cx="754425" cy="1811331"/>
                </a:xfrm>
                <a:custGeom>
                  <a:avLst/>
                  <a:gdLst>
                    <a:gd name="connsiteX0" fmla="*/ 410691 w 3367648"/>
                    <a:gd name="connsiteY0" fmla="*/ 8085530 h 8085530"/>
                    <a:gd name="connsiteX1" fmla="*/ 329034 w 3367648"/>
                    <a:gd name="connsiteY1" fmla="*/ 7777539 h 8085530"/>
                    <a:gd name="connsiteX2" fmla="*/ 182510 w 3367648"/>
                    <a:gd name="connsiteY2" fmla="*/ 6982878 h 8085530"/>
                    <a:gd name="connsiteX3" fmla="*/ 2481501 w 3367648"/>
                    <a:gd name="connsiteY3" fmla="*/ 327075 h 8085530"/>
                    <a:gd name="connsiteX4" fmla="*/ 115647 w 3367648"/>
                    <a:gd name="connsiteY4" fmla="*/ 1138178 h 8085530"/>
                    <a:gd name="connsiteX5" fmla="*/ 0 w 3367648"/>
                    <a:gd name="connsiteY5" fmla="*/ 1209984 h 8085530"/>
                    <a:gd name="connsiteX6" fmla="*/ 237562 w 3367648"/>
                    <a:gd name="connsiteY6" fmla="*/ 1041051 h 8085530"/>
                    <a:gd name="connsiteX7" fmla="*/ 2799815 w 3367648"/>
                    <a:gd name="connsiteY7" fmla="*/ 37977 h 8085530"/>
                    <a:gd name="connsiteX8" fmla="*/ 3132311 w 3367648"/>
                    <a:gd name="connsiteY8" fmla="*/ 0 h 8085530"/>
                    <a:gd name="connsiteX9" fmla="*/ 3367648 w 3367648"/>
                    <a:gd name="connsiteY9" fmla="*/ 280207 h 8085530"/>
                    <a:gd name="connsiteX10" fmla="*/ 3054492 w 3367648"/>
                    <a:gd name="connsiteY10" fmla="*/ 561277 h 8085530"/>
                    <a:gd name="connsiteX11" fmla="*/ 609848 w 3367648"/>
                    <a:gd name="connsiteY11" fmla="*/ 6263665 h 8085530"/>
                    <a:gd name="connsiteX12" fmla="*/ 730585 w 3367648"/>
                    <a:gd name="connsiteY12" fmla="*/ 7637677 h 8085530"/>
                    <a:gd name="connsiteX13" fmla="*/ 762220 w 3367648"/>
                    <a:gd name="connsiteY13" fmla="*/ 7790291 h 8085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67648" h="8085530">
                      <a:moveTo>
                        <a:pt x="410691" y="8085530"/>
                      </a:moveTo>
                      <a:lnTo>
                        <a:pt x="329034" y="7777539"/>
                      </a:lnTo>
                      <a:cubicBezTo>
                        <a:pt x="266965" y="7516759"/>
                        <a:pt x="217932" y="7251588"/>
                        <a:pt x="182510" y="6982878"/>
                      </a:cubicBezTo>
                      <a:cubicBezTo>
                        <a:pt x="-141348" y="4526104"/>
                        <a:pt x="710395" y="2060225"/>
                        <a:pt x="2481501" y="327075"/>
                      </a:cubicBezTo>
                      <a:cubicBezTo>
                        <a:pt x="1619352" y="440726"/>
                        <a:pt x="821045" y="723724"/>
                        <a:pt x="115647" y="1138178"/>
                      </a:cubicBezTo>
                      <a:lnTo>
                        <a:pt x="0" y="1209984"/>
                      </a:lnTo>
                      <a:lnTo>
                        <a:pt x="237562" y="1041051"/>
                      </a:lnTo>
                      <a:cubicBezTo>
                        <a:pt x="991468" y="531722"/>
                        <a:pt x="1861580" y="181337"/>
                        <a:pt x="2799815" y="37977"/>
                      </a:cubicBezTo>
                      <a:lnTo>
                        <a:pt x="3132311" y="0"/>
                      </a:lnTo>
                      <a:lnTo>
                        <a:pt x="3367648" y="280207"/>
                      </a:lnTo>
                      <a:lnTo>
                        <a:pt x="3054492" y="561277"/>
                      </a:lnTo>
                      <a:cubicBezTo>
                        <a:pt x="1503108" y="2037837"/>
                        <a:pt x="609848" y="4095392"/>
                        <a:pt x="609848" y="6263665"/>
                      </a:cubicBezTo>
                      <a:cubicBezTo>
                        <a:pt x="609848" y="6728296"/>
                        <a:pt x="650865" y="7187842"/>
                        <a:pt x="730585" y="7637677"/>
                      </a:cubicBezTo>
                      <a:lnTo>
                        <a:pt x="762220" y="7790291"/>
                      </a:lnTo>
                      <a:close/>
                    </a:path>
                  </a:pathLst>
                </a:custGeom>
                <a:solidFill>
                  <a:srgbClr val="F13B63">
                    <a:alpha val="2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i="1">
                    <a:latin typeface="Adobe Heiti Std R" panose="020B0400000000000000" pitchFamily="34" charset="-128"/>
                  </a:endParaRPr>
                </a:p>
              </p:txBody>
            </p:sp>
          </p:grpSp>
          <p:sp>
            <p:nvSpPr>
              <p:cNvPr id="85" name="자유형 28">
                <a:extLst>
                  <a:ext uri="{FF2B5EF4-FFF2-40B4-BE49-F238E27FC236}">
                    <a16:creationId xmlns:a16="http://schemas.microsoft.com/office/drawing/2014/main" id="{CF90BC00-012B-4098-82FC-22A173CC6A20}"/>
                  </a:ext>
                </a:extLst>
              </p:cNvPr>
              <p:cNvSpPr/>
              <p:nvPr userDrawn="1"/>
            </p:nvSpPr>
            <p:spPr>
              <a:xfrm rot="19198446" flipH="1">
                <a:off x="7818907" y="2128477"/>
                <a:ext cx="1124762" cy="2100716"/>
              </a:xfrm>
              <a:custGeom>
                <a:avLst/>
                <a:gdLst>
                  <a:gd name="connsiteX0" fmla="*/ 2949972 w 5020782"/>
                  <a:gd name="connsiteY0" fmla="*/ 7758455 h 9377306"/>
                  <a:gd name="connsiteX1" fmla="*/ 1022470 w 5020782"/>
                  <a:gd name="connsiteY1" fmla="*/ 9377306 h 9377306"/>
                  <a:gd name="connsiteX2" fmla="*/ 1012809 w 5020782"/>
                  <a:gd name="connsiteY2" fmla="*/ 9363167 h 9377306"/>
                  <a:gd name="connsiteX3" fmla="*/ 0 w 5020782"/>
                  <a:gd name="connsiteY3" fmla="*/ 5936591 h 9377306"/>
                  <a:gd name="connsiteX4" fmla="*/ 2529910 w 5020782"/>
                  <a:gd name="connsiteY4" fmla="*/ 889573 h 9377306"/>
                  <a:gd name="connsiteX5" fmla="*/ 2539281 w 5020782"/>
                  <a:gd name="connsiteY5" fmla="*/ 882909 h 9377306"/>
                  <a:gd name="connsiteX6" fmla="*/ 2654928 w 5020782"/>
                  <a:gd name="connsiteY6" fmla="*/ 811103 h 9377306"/>
                  <a:gd name="connsiteX7" fmla="*/ 5020782 w 5020782"/>
                  <a:gd name="connsiteY7" fmla="*/ 0 h 9377306"/>
                  <a:gd name="connsiteX8" fmla="*/ 2721791 w 5020782"/>
                  <a:gd name="connsiteY8" fmla="*/ 6655803 h 9377306"/>
                  <a:gd name="connsiteX9" fmla="*/ 2868315 w 5020782"/>
                  <a:gd name="connsiteY9" fmla="*/ 7450464 h 937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20782" h="9377306">
                    <a:moveTo>
                      <a:pt x="2949972" y="7758455"/>
                    </a:moveTo>
                    <a:lnTo>
                      <a:pt x="1022470" y="9377306"/>
                    </a:lnTo>
                    <a:lnTo>
                      <a:pt x="1012809" y="9363167"/>
                    </a:lnTo>
                    <a:cubicBezTo>
                      <a:pt x="372141" y="8376972"/>
                      <a:pt x="0" y="7200240"/>
                      <a:pt x="0" y="5936591"/>
                    </a:cubicBezTo>
                    <a:cubicBezTo>
                      <a:pt x="0" y="3871272"/>
                      <a:pt x="994099" y="2038138"/>
                      <a:pt x="2529910" y="889573"/>
                    </a:cubicBezTo>
                    <a:lnTo>
                      <a:pt x="2539281" y="882909"/>
                    </a:lnTo>
                    <a:lnTo>
                      <a:pt x="2654928" y="811103"/>
                    </a:lnTo>
                    <a:cubicBezTo>
                      <a:pt x="3360326" y="396649"/>
                      <a:pt x="4158633" y="113651"/>
                      <a:pt x="5020782" y="0"/>
                    </a:cubicBezTo>
                    <a:cubicBezTo>
                      <a:pt x="3249676" y="1733150"/>
                      <a:pt x="2397933" y="4199029"/>
                      <a:pt x="2721791" y="6655803"/>
                    </a:cubicBezTo>
                    <a:cubicBezTo>
                      <a:pt x="2757213" y="6924513"/>
                      <a:pt x="2806246" y="7189684"/>
                      <a:pt x="2868315" y="7450464"/>
                    </a:cubicBezTo>
                    <a:close/>
                  </a:path>
                </a:pathLst>
              </a:custGeom>
              <a:solidFill>
                <a:srgbClr val="F13B63">
                  <a:alpha val="3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i="1" dirty="0">
                  <a:latin typeface="Adobe Heiti Std R" panose="020B0400000000000000" pitchFamily="34" charset="-128"/>
                </a:endParaRPr>
              </a:p>
            </p:txBody>
          </p:sp>
          <p:sp>
            <p:nvSpPr>
              <p:cNvPr id="86" name="자유형 28">
                <a:extLst>
                  <a:ext uri="{FF2B5EF4-FFF2-40B4-BE49-F238E27FC236}">
                    <a16:creationId xmlns:a16="http://schemas.microsoft.com/office/drawing/2014/main" id="{31F278A0-9766-4BD9-8548-8E575E8C6BC8}"/>
                  </a:ext>
                </a:extLst>
              </p:cNvPr>
              <p:cNvSpPr/>
              <p:nvPr userDrawn="1"/>
            </p:nvSpPr>
            <p:spPr>
              <a:xfrm rot="19198446" flipV="1">
                <a:off x="5299743" y="3284419"/>
                <a:ext cx="1124762" cy="2100716"/>
              </a:xfrm>
              <a:custGeom>
                <a:avLst/>
                <a:gdLst>
                  <a:gd name="connsiteX0" fmla="*/ 2949972 w 5020782"/>
                  <a:gd name="connsiteY0" fmla="*/ 7758455 h 9377306"/>
                  <a:gd name="connsiteX1" fmla="*/ 1022470 w 5020782"/>
                  <a:gd name="connsiteY1" fmla="*/ 9377306 h 9377306"/>
                  <a:gd name="connsiteX2" fmla="*/ 1012809 w 5020782"/>
                  <a:gd name="connsiteY2" fmla="*/ 9363167 h 9377306"/>
                  <a:gd name="connsiteX3" fmla="*/ 0 w 5020782"/>
                  <a:gd name="connsiteY3" fmla="*/ 5936591 h 9377306"/>
                  <a:gd name="connsiteX4" fmla="*/ 2529910 w 5020782"/>
                  <a:gd name="connsiteY4" fmla="*/ 889573 h 9377306"/>
                  <a:gd name="connsiteX5" fmla="*/ 2539281 w 5020782"/>
                  <a:gd name="connsiteY5" fmla="*/ 882909 h 9377306"/>
                  <a:gd name="connsiteX6" fmla="*/ 2654928 w 5020782"/>
                  <a:gd name="connsiteY6" fmla="*/ 811103 h 9377306"/>
                  <a:gd name="connsiteX7" fmla="*/ 5020782 w 5020782"/>
                  <a:gd name="connsiteY7" fmla="*/ 0 h 9377306"/>
                  <a:gd name="connsiteX8" fmla="*/ 2721791 w 5020782"/>
                  <a:gd name="connsiteY8" fmla="*/ 6655803 h 9377306"/>
                  <a:gd name="connsiteX9" fmla="*/ 2868315 w 5020782"/>
                  <a:gd name="connsiteY9" fmla="*/ 7450464 h 937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20782" h="9377306">
                    <a:moveTo>
                      <a:pt x="2949972" y="7758455"/>
                    </a:moveTo>
                    <a:lnTo>
                      <a:pt x="1022470" y="9377306"/>
                    </a:lnTo>
                    <a:lnTo>
                      <a:pt x="1012809" y="9363167"/>
                    </a:lnTo>
                    <a:cubicBezTo>
                      <a:pt x="372141" y="8376972"/>
                      <a:pt x="0" y="7200240"/>
                      <a:pt x="0" y="5936591"/>
                    </a:cubicBezTo>
                    <a:cubicBezTo>
                      <a:pt x="0" y="3871272"/>
                      <a:pt x="994099" y="2038138"/>
                      <a:pt x="2529910" y="889573"/>
                    </a:cubicBezTo>
                    <a:lnTo>
                      <a:pt x="2539281" y="882909"/>
                    </a:lnTo>
                    <a:lnTo>
                      <a:pt x="2654928" y="811103"/>
                    </a:lnTo>
                    <a:cubicBezTo>
                      <a:pt x="3360326" y="396649"/>
                      <a:pt x="4158633" y="113651"/>
                      <a:pt x="5020782" y="0"/>
                    </a:cubicBezTo>
                    <a:cubicBezTo>
                      <a:pt x="3249676" y="1733150"/>
                      <a:pt x="2397933" y="4199029"/>
                      <a:pt x="2721791" y="6655803"/>
                    </a:cubicBezTo>
                    <a:cubicBezTo>
                      <a:pt x="2757213" y="6924513"/>
                      <a:pt x="2806246" y="7189684"/>
                      <a:pt x="2868315" y="7450464"/>
                    </a:cubicBezTo>
                    <a:close/>
                  </a:path>
                </a:pathLst>
              </a:custGeom>
              <a:solidFill>
                <a:srgbClr val="F13B63">
                  <a:alpha val="3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i="1" dirty="0">
                  <a:latin typeface="Adobe Heiti Std R" panose="020B0400000000000000" pitchFamily="34" charset="-128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2956549-D698-4314-A548-FD0162F1277B}"/>
                </a:ext>
              </a:extLst>
            </p:cNvPr>
            <p:cNvSpPr txBox="1"/>
            <p:nvPr userDrawn="1"/>
          </p:nvSpPr>
          <p:spPr>
            <a:xfrm>
              <a:off x="5765238" y="3520168"/>
              <a:ext cx="2205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</a:rPr>
                <a:t>Malware Static Scanner</a:t>
              </a:r>
              <a:endParaRPr lang="ko-KR" alt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0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300" fill="hold"/>
                                        <p:tgtEl>
                                          <p:spTgt spid="6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77F6F-9530-451D-98BF-7AE0FDE84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0710" y="315195"/>
            <a:ext cx="4171950" cy="5890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500" b="1" i="1"/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366D6-BD54-40ED-A77F-22967953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3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60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9F7D659-A15F-44B4-8305-FE58F16D73F9}"/>
              </a:ext>
            </a:extLst>
          </p:cNvPr>
          <p:cNvSpPr txBox="1">
            <a:spLocks/>
          </p:cNvSpPr>
          <p:nvPr userDrawn="1"/>
        </p:nvSpPr>
        <p:spPr>
          <a:xfrm>
            <a:off x="1700598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01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 및 목적 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05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 descr="앉아있는, 표지판, 머그, 병이(가) 표시된 사진&#10;&#10;자동 생성된 설명">
            <a:extLst>
              <a:ext uri="{FF2B5EF4-FFF2-40B4-BE49-F238E27FC236}">
                <a16:creationId xmlns:a16="http://schemas.microsoft.com/office/drawing/2014/main" id="{FCE389A7-8834-4583-AD39-08604B410A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07" y="220066"/>
            <a:ext cx="552622" cy="49839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A0D5630-C298-4AB0-ADA0-553EC04EB6D7}"/>
              </a:ext>
            </a:extLst>
          </p:cNvPr>
          <p:cNvSpPr txBox="1">
            <a:spLocks/>
          </p:cNvSpPr>
          <p:nvPr userDrawn="1"/>
        </p:nvSpPr>
        <p:spPr>
          <a:xfrm>
            <a:off x="1709929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02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KSAIV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 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0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700597" y="306317"/>
            <a:ext cx="7331435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03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KSAIV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			- Machine Learning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B09A17-A4FB-4F0C-8E43-37CBECD642EE}"/>
              </a:ext>
            </a:extLst>
          </p:cNvPr>
          <p:cNvGrpSpPr/>
          <p:nvPr userDrawn="1"/>
        </p:nvGrpSpPr>
        <p:grpSpPr>
          <a:xfrm>
            <a:off x="7996335" y="250331"/>
            <a:ext cx="924352" cy="449465"/>
            <a:chOff x="7847860" y="315195"/>
            <a:chExt cx="1025265" cy="524884"/>
          </a:xfrm>
        </p:grpSpPr>
        <p:pic>
          <p:nvPicPr>
            <p:cNvPr id="4" name="Picture 2" descr="C 샤프 - 위키백과, 우리 모두의 백과사전">
              <a:extLst>
                <a:ext uri="{FF2B5EF4-FFF2-40B4-BE49-F238E27FC236}">
                  <a16:creationId xmlns:a16="http://schemas.microsoft.com/office/drawing/2014/main" id="{41EF3F15-D6A0-4855-BE43-4D2BC7D8BA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860" y="323754"/>
              <a:ext cx="474851" cy="5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0621A5-74EB-4CBB-960B-FBC09A10EFD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274" y="315195"/>
              <a:ext cx="474851" cy="52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214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3A2EAEC-5FAA-4813-92C9-63D8BDC749B4}"/>
              </a:ext>
            </a:extLst>
          </p:cNvPr>
          <p:cNvSpPr txBox="1">
            <a:spLocks/>
          </p:cNvSpPr>
          <p:nvPr userDrawn="1"/>
        </p:nvSpPr>
        <p:spPr>
          <a:xfrm>
            <a:off x="1684098" y="315197"/>
            <a:ext cx="706801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03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KSAIV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				– Deep Learning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D2400C8-5A77-487C-852E-7A08303E23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02" y="306317"/>
            <a:ext cx="515968" cy="5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2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 descr="앉아있는, 표지판, 머그, 병이(가) 표시된 사진&#10;&#10;자동 생성된 설명">
            <a:extLst>
              <a:ext uri="{FF2B5EF4-FFF2-40B4-BE49-F238E27FC236}">
                <a16:creationId xmlns:a16="http://schemas.microsoft.com/office/drawing/2014/main" id="{FF6B06BB-0EEC-465F-B84E-2105C26EE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9" y="220066"/>
            <a:ext cx="615820" cy="555387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CB533452-2986-49F6-92BE-DD9473E68783}"/>
              </a:ext>
            </a:extLst>
          </p:cNvPr>
          <p:cNvSpPr txBox="1">
            <a:spLocks/>
          </p:cNvSpPr>
          <p:nvPr userDrawn="1"/>
        </p:nvSpPr>
        <p:spPr>
          <a:xfrm>
            <a:off x="1684098" y="315197"/>
            <a:ext cx="6396212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03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KSAIV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–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시현영상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29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91F14-AEA2-451F-8464-E5626CB7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275" y="132635"/>
            <a:ext cx="1306655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277935A2-91A2-453F-B059-9D2C1C0164C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3" name="그림 2" descr="앉아있는, 표지판, 머그, 병이(가) 표시된 사진&#10;&#10;자동 생성된 설명">
            <a:extLst>
              <a:ext uri="{FF2B5EF4-FFF2-40B4-BE49-F238E27FC236}">
                <a16:creationId xmlns:a16="http://schemas.microsoft.com/office/drawing/2014/main" id="{D327A9DF-B2D3-4493-906D-BFAD6D5390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09" y="220066"/>
            <a:ext cx="615820" cy="55538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AA10DB3-FA74-481B-B641-AFE5D66E7E97}"/>
              </a:ext>
            </a:extLst>
          </p:cNvPr>
          <p:cNvSpPr txBox="1">
            <a:spLocks/>
          </p:cNvSpPr>
          <p:nvPr userDrawn="1"/>
        </p:nvSpPr>
        <p:spPr>
          <a:xfrm>
            <a:off x="1700598" y="306317"/>
            <a:ext cx="6971436" cy="58904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 03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KSAIV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</a:t>
            </a:r>
            <a:endParaRPr lang="ko-KR" altLang="en-US"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27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77935A2-91A2-453F-B059-9D2C1C0164CB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5E7A6E-96EA-4868-88C6-499F52D9BFDB}"/>
              </a:ext>
            </a:extLst>
          </p:cNvPr>
          <p:cNvGrpSpPr/>
          <p:nvPr userDrawn="1"/>
        </p:nvGrpSpPr>
        <p:grpSpPr>
          <a:xfrm>
            <a:off x="-592516" y="-500703"/>
            <a:ext cx="2442331" cy="2146940"/>
            <a:chOff x="-126500" y="-470053"/>
            <a:chExt cx="2442331" cy="2146940"/>
          </a:xfrm>
        </p:grpSpPr>
        <p:sp>
          <p:nvSpPr>
            <p:cNvPr id="15" name="자유형 25">
              <a:extLst>
                <a:ext uri="{FF2B5EF4-FFF2-40B4-BE49-F238E27FC236}">
                  <a16:creationId xmlns:a16="http://schemas.microsoft.com/office/drawing/2014/main" id="{9CE9F3E9-50B0-4E06-A7CF-4F82AC1BA526}"/>
                </a:ext>
              </a:extLst>
            </p:cNvPr>
            <p:cNvSpPr/>
            <p:nvPr/>
          </p:nvSpPr>
          <p:spPr>
            <a:xfrm>
              <a:off x="1015" y="-821"/>
              <a:ext cx="2314816" cy="1298395"/>
            </a:xfrm>
            <a:custGeom>
              <a:avLst/>
              <a:gdLst>
                <a:gd name="connsiteX0" fmla="*/ 0 w 2314816"/>
                <a:gd name="connsiteY0" fmla="*/ 0 h 1298395"/>
                <a:gd name="connsiteX1" fmla="*/ 2314816 w 2314816"/>
                <a:gd name="connsiteY1" fmla="*/ 0 h 1298395"/>
                <a:gd name="connsiteX2" fmla="*/ 2293848 w 2314816"/>
                <a:gd name="connsiteY2" fmla="*/ 137391 h 1298395"/>
                <a:gd name="connsiteX3" fmla="*/ 869344 w 2314816"/>
                <a:gd name="connsiteY3" fmla="*/ 1298395 h 1298395"/>
                <a:gd name="connsiteX4" fmla="*/ 41932 w 2314816"/>
                <a:gd name="connsiteY4" fmla="*/ 1040184 h 1298395"/>
                <a:gd name="connsiteX5" fmla="*/ 0 w 2314816"/>
                <a:gd name="connsiteY5" fmla="*/ 1008434 h 12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14816" h="1298395">
                  <a:moveTo>
                    <a:pt x="0" y="0"/>
                  </a:moveTo>
                  <a:lnTo>
                    <a:pt x="2314816" y="0"/>
                  </a:lnTo>
                  <a:lnTo>
                    <a:pt x="2293848" y="137391"/>
                  </a:lnTo>
                  <a:cubicBezTo>
                    <a:pt x="2158264" y="799975"/>
                    <a:pt x="1572010" y="1298395"/>
                    <a:pt x="869344" y="1298395"/>
                  </a:cubicBezTo>
                  <a:cubicBezTo>
                    <a:pt x="561928" y="1298395"/>
                    <a:pt x="276793" y="1202994"/>
                    <a:pt x="41932" y="1040184"/>
                  </a:cubicBezTo>
                  <a:lnTo>
                    <a:pt x="0" y="1008434"/>
                  </a:lnTo>
                  <a:close/>
                </a:path>
              </a:pathLst>
            </a:custGeom>
            <a:solidFill>
              <a:srgbClr val="233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612000" rtlCol="0" anchor="ctr"/>
            <a:lstStyle/>
            <a:p>
              <a:pPr marL="266693"/>
              <a:endParaRPr lang="ko-KR" altLang="en-US" sz="2800" i="1" dirty="0">
                <a:solidFill>
                  <a:schemeClr val="bg1"/>
                </a:solidFill>
                <a:latin typeface="Adobe Heiti Std R" panose="020B0400000000000000" pitchFamily="34" charset="-128"/>
              </a:endParaRPr>
            </a:p>
          </p:txBody>
        </p:sp>
        <p:sp>
          <p:nvSpPr>
            <p:cNvPr id="16" name="자유형 28">
              <a:extLst>
                <a:ext uri="{FF2B5EF4-FFF2-40B4-BE49-F238E27FC236}">
                  <a16:creationId xmlns:a16="http://schemas.microsoft.com/office/drawing/2014/main" id="{69B89D4D-0CFB-4BB5-9869-9F0435DBCEB3}"/>
                </a:ext>
              </a:extLst>
            </p:cNvPr>
            <p:cNvSpPr/>
            <p:nvPr/>
          </p:nvSpPr>
          <p:spPr>
            <a:xfrm rot="13201554">
              <a:off x="704293" y="-470053"/>
              <a:ext cx="1124762" cy="2100716"/>
            </a:xfrm>
            <a:custGeom>
              <a:avLst/>
              <a:gdLst>
                <a:gd name="connsiteX0" fmla="*/ 2949972 w 5020782"/>
                <a:gd name="connsiteY0" fmla="*/ 7758455 h 9377306"/>
                <a:gd name="connsiteX1" fmla="*/ 1022470 w 5020782"/>
                <a:gd name="connsiteY1" fmla="*/ 9377306 h 9377306"/>
                <a:gd name="connsiteX2" fmla="*/ 1012809 w 5020782"/>
                <a:gd name="connsiteY2" fmla="*/ 9363167 h 9377306"/>
                <a:gd name="connsiteX3" fmla="*/ 0 w 5020782"/>
                <a:gd name="connsiteY3" fmla="*/ 5936591 h 9377306"/>
                <a:gd name="connsiteX4" fmla="*/ 2529910 w 5020782"/>
                <a:gd name="connsiteY4" fmla="*/ 889573 h 9377306"/>
                <a:gd name="connsiteX5" fmla="*/ 2539281 w 5020782"/>
                <a:gd name="connsiteY5" fmla="*/ 882909 h 9377306"/>
                <a:gd name="connsiteX6" fmla="*/ 2654928 w 5020782"/>
                <a:gd name="connsiteY6" fmla="*/ 811103 h 9377306"/>
                <a:gd name="connsiteX7" fmla="*/ 5020782 w 5020782"/>
                <a:gd name="connsiteY7" fmla="*/ 0 h 9377306"/>
                <a:gd name="connsiteX8" fmla="*/ 2721791 w 5020782"/>
                <a:gd name="connsiteY8" fmla="*/ 6655803 h 9377306"/>
                <a:gd name="connsiteX9" fmla="*/ 2868315 w 5020782"/>
                <a:gd name="connsiteY9" fmla="*/ 7450464 h 937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20782" h="9377306">
                  <a:moveTo>
                    <a:pt x="2949972" y="7758455"/>
                  </a:moveTo>
                  <a:lnTo>
                    <a:pt x="1022470" y="9377306"/>
                  </a:lnTo>
                  <a:lnTo>
                    <a:pt x="1012809" y="9363167"/>
                  </a:lnTo>
                  <a:cubicBezTo>
                    <a:pt x="372141" y="8376972"/>
                    <a:pt x="0" y="7200240"/>
                    <a:pt x="0" y="5936591"/>
                  </a:cubicBezTo>
                  <a:cubicBezTo>
                    <a:pt x="0" y="3871272"/>
                    <a:pt x="994099" y="2038138"/>
                    <a:pt x="2529910" y="889573"/>
                  </a:cubicBezTo>
                  <a:lnTo>
                    <a:pt x="2539281" y="882909"/>
                  </a:lnTo>
                  <a:lnTo>
                    <a:pt x="2654928" y="811103"/>
                  </a:lnTo>
                  <a:cubicBezTo>
                    <a:pt x="3360326" y="396649"/>
                    <a:pt x="4158633" y="113651"/>
                    <a:pt x="5020782" y="0"/>
                  </a:cubicBezTo>
                  <a:cubicBezTo>
                    <a:pt x="3249676" y="1733150"/>
                    <a:pt x="2397933" y="4199029"/>
                    <a:pt x="2721791" y="6655803"/>
                  </a:cubicBezTo>
                  <a:cubicBezTo>
                    <a:pt x="2757213" y="6924513"/>
                    <a:pt x="2806246" y="7189684"/>
                    <a:pt x="2868315" y="7450464"/>
                  </a:cubicBezTo>
                  <a:close/>
                </a:path>
              </a:pathLst>
            </a:custGeom>
            <a:solidFill>
              <a:srgbClr val="F13B63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7" name="자유형 36">
              <a:extLst>
                <a:ext uri="{FF2B5EF4-FFF2-40B4-BE49-F238E27FC236}">
                  <a16:creationId xmlns:a16="http://schemas.microsoft.com/office/drawing/2014/main" id="{20ADD32E-0338-4A7E-B56F-EFDA562EF473}"/>
                </a:ext>
              </a:extLst>
            </p:cNvPr>
            <p:cNvSpPr/>
            <p:nvPr/>
          </p:nvSpPr>
          <p:spPr>
            <a:xfrm rot="13201554">
              <a:off x="1272303" y="-305484"/>
              <a:ext cx="670797" cy="1982371"/>
            </a:xfrm>
            <a:custGeom>
              <a:avLst/>
              <a:gdLst>
                <a:gd name="connsiteX0" fmla="*/ 1477069 w 2994345"/>
                <a:gd name="connsiteY0" fmla="*/ 8493715 h 8849032"/>
                <a:gd name="connsiteX1" fmla="*/ 1054007 w 2994345"/>
                <a:gd name="connsiteY1" fmla="*/ 8849032 h 8849032"/>
                <a:gd name="connsiteX2" fmla="*/ 1027345 w 2994345"/>
                <a:gd name="connsiteY2" fmla="*/ 8810426 h 8849032"/>
                <a:gd name="connsiteX3" fmla="*/ 54735 w 2994345"/>
                <a:gd name="connsiteY3" fmla="*/ 6184459 h 8849032"/>
                <a:gd name="connsiteX4" fmla="*/ 2849880 w 2994345"/>
                <a:gd name="connsiteY4" fmla="*/ 89701 h 8849032"/>
                <a:gd name="connsiteX5" fmla="*/ 2994345 w 2994345"/>
                <a:gd name="connsiteY5" fmla="*/ 0 h 8849032"/>
                <a:gd name="connsiteX6" fmla="*/ 2984974 w 2994345"/>
                <a:gd name="connsiteY6" fmla="*/ 6664 h 8849032"/>
                <a:gd name="connsiteX7" fmla="*/ 455064 w 2994345"/>
                <a:gd name="connsiteY7" fmla="*/ 5053683 h 8849032"/>
                <a:gd name="connsiteX8" fmla="*/ 1467873 w 2994345"/>
                <a:gd name="connsiteY8" fmla="*/ 8480258 h 8849032"/>
                <a:gd name="connsiteX9" fmla="*/ 1477069 w 2994345"/>
                <a:gd name="connsiteY9" fmla="*/ 8493715 h 884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4345" h="8849032">
                  <a:moveTo>
                    <a:pt x="1477069" y="8493715"/>
                  </a:moveTo>
                  <a:lnTo>
                    <a:pt x="1054007" y="8849032"/>
                  </a:lnTo>
                  <a:lnTo>
                    <a:pt x="1027345" y="8810426"/>
                  </a:lnTo>
                  <a:cubicBezTo>
                    <a:pt x="524780" y="8043495"/>
                    <a:pt x="182592" y="7154377"/>
                    <a:pt x="54735" y="6184459"/>
                  </a:cubicBezTo>
                  <a:cubicBezTo>
                    <a:pt x="-272009" y="3705780"/>
                    <a:pt x="889944" y="1374036"/>
                    <a:pt x="2849880" y="89701"/>
                  </a:cubicBezTo>
                  <a:lnTo>
                    <a:pt x="2994345" y="0"/>
                  </a:lnTo>
                  <a:lnTo>
                    <a:pt x="2984974" y="6664"/>
                  </a:lnTo>
                  <a:cubicBezTo>
                    <a:pt x="1449163" y="1155229"/>
                    <a:pt x="455064" y="2988363"/>
                    <a:pt x="455064" y="5053683"/>
                  </a:cubicBezTo>
                  <a:cubicBezTo>
                    <a:pt x="455064" y="6317332"/>
                    <a:pt x="827205" y="7494062"/>
                    <a:pt x="1467873" y="8480258"/>
                  </a:cubicBezTo>
                  <a:lnTo>
                    <a:pt x="1477069" y="8493715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8" name="자유형 34">
              <a:extLst>
                <a:ext uri="{FF2B5EF4-FFF2-40B4-BE49-F238E27FC236}">
                  <a16:creationId xmlns:a16="http://schemas.microsoft.com/office/drawing/2014/main" id="{131CF90A-C379-4F9A-9B83-3135F579398A}"/>
                </a:ext>
              </a:extLst>
            </p:cNvPr>
            <p:cNvSpPr/>
            <p:nvPr/>
          </p:nvSpPr>
          <p:spPr>
            <a:xfrm rot="13201554">
              <a:off x="455474" y="-405214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19" name="자유형 32">
              <a:extLst>
                <a:ext uri="{FF2B5EF4-FFF2-40B4-BE49-F238E27FC236}">
                  <a16:creationId xmlns:a16="http://schemas.microsoft.com/office/drawing/2014/main" id="{976FB297-0543-4223-A4C6-656F2D551227}"/>
                </a:ext>
              </a:extLst>
            </p:cNvPr>
            <p:cNvSpPr/>
            <p:nvPr/>
          </p:nvSpPr>
          <p:spPr>
            <a:xfrm rot="18328597">
              <a:off x="128566" y="-232635"/>
              <a:ext cx="1410945" cy="1921077"/>
            </a:xfrm>
            <a:custGeom>
              <a:avLst/>
              <a:gdLst>
                <a:gd name="connsiteX0" fmla="*/ 2791367 w 6298263"/>
                <a:gd name="connsiteY0" fmla="*/ 0 h 8575423"/>
                <a:gd name="connsiteX1" fmla="*/ 2734886 w 6298263"/>
                <a:gd name="connsiteY1" fmla="*/ 162206 h 8575423"/>
                <a:gd name="connsiteX2" fmla="*/ 2410156 w 6298263"/>
                <a:gd name="connsiteY2" fmla="*/ 2277167 h 8575423"/>
                <a:gd name="connsiteX3" fmla="*/ 6298263 w 6298263"/>
                <a:gd name="connsiteY3" fmla="*/ 8575423 h 8575423"/>
                <a:gd name="connsiteX4" fmla="*/ 6298259 w 6298263"/>
                <a:gd name="connsiteY4" fmla="*/ 8575423 h 8575423"/>
                <a:gd name="connsiteX5" fmla="*/ 0 w 6298263"/>
                <a:gd name="connsiteY5" fmla="*/ 2277164 h 8575423"/>
                <a:gd name="connsiteX6" fmla="*/ 8355 w 6298263"/>
                <a:gd name="connsiteY6" fmla="*/ 1983390 h 857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8263" h="8575423">
                  <a:moveTo>
                    <a:pt x="2791367" y="0"/>
                  </a:moveTo>
                  <a:lnTo>
                    <a:pt x="2734886" y="162206"/>
                  </a:lnTo>
                  <a:cubicBezTo>
                    <a:pt x="2522668" y="836291"/>
                    <a:pt x="2410156" y="1548192"/>
                    <a:pt x="2410156" y="2277167"/>
                  </a:cubicBezTo>
                  <a:cubicBezTo>
                    <a:pt x="2410157" y="4943127"/>
                    <a:pt x="3914970" y="7380740"/>
                    <a:pt x="6298263" y="8575423"/>
                  </a:cubicBezTo>
                  <a:lnTo>
                    <a:pt x="6298259" y="8575423"/>
                  </a:lnTo>
                  <a:cubicBezTo>
                    <a:pt x="2819827" y="8575423"/>
                    <a:pt x="0" y="5755596"/>
                    <a:pt x="0" y="2277164"/>
                  </a:cubicBezTo>
                  <a:lnTo>
                    <a:pt x="8355" y="1983390"/>
                  </a:lnTo>
                  <a:close/>
                </a:path>
              </a:pathLst>
            </a:custGeom>
            <a:solidFill>
              <a:srgbClr val="F13B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  <p:sp>
          <p:nvSpPr>
            <p:cNvPr id="20" name="자유형 13">
              <a:extLst>
                <a:ext uri="{FF2B5EF4-FFF2-40B4-BE49-F238E27FC236}">
                  <a16:creationId xmlns:a16="http://schemas.microsoft.com/office/drawing/2014/main" id="{FA22EA6E-92BC-4DD1-846B-B95ECA164212}"/>
                </a:ext>
              </a:extLst>
            </p:cNvPr>
            <p:cNvSpPr/>
            <p:nvPr/>
          </p:nvSpPr>
          <p:spPr>
            <a:xfrm rot="13201554">
              <a:off x="455047" y="-407908"/>
              <a:ext cx="754425" cy="1811331"/>
            </a:xfrm>
            <a:custGeom>
              <a:avLst/>
              <a:gdLst>
                <a:gd name="connsiteX0" fmla="*/ 410691 w 3367648"/>
                <a:gd name="connsiteY0" fmla="*/ 8085530 h 8085530"/>
                <a:gd name="connsiteX1" fmla="*/ 329034 w 3367648"/>
                <a:gd name="connsiteY1" fmla="*/ 7777539 h 8085530"/>
                <a:gd name="connsiteX2" fmla="*/ 182510 w 3367648"/>
                <a:gd name="connsiteY2" fmla="*/ 6982878 h 8085530"/>
                <a:gd name="connsiteX3" fmla="*/ 2481501 w 3367648"/>
                <a:gd name="connsiteY3" fmla="*/ 327075 h 8085530"/>
                <a:gd name="connsiteX4" fmla="*/ 115647 w 3367648"/>
                <a:gd name="connsiteY4" fmla="*/ 1138178 h 8085530"/>
                <a:gd name="connsiteX5" fmla="*/ 0 w 3367648"/>
                <a:gd name="connsiteY5" fmla="*/ 1209984 h 8085530"/>
                <a:gd name="connsiteX6" fmla="*/ 237562 w 3367648"/>
                <a:gd name="connsiteY6" fmla="*/ 1041051 h 8085530"/>
                <a:gd name="connsiteX7" fmla="*/ 2799815 w 3367648"/>
                <a:gd name="connsiteY7" fmla="*/ 37977 h 8085530"/>
                <a:gd name="connsiteX8" fmla="*/ 3132311 w 3367648"/>
                <a:gd name="connsiteY8" fmla="*/ 0 h 8085530"/>
                <a:gd name="connsiteX9" fmla="*/ 3367648 w 3367648"/>
                <a:gd name="connsiteY9" fmla="*/ 280207 h 8085530"/>
                <a:gd name="connsiteX10" fmla="*/ 3054492 w 3367648"/>
                <a:gd name="connsiteY10" fmla="*/ 561277 h 8085530"/>
                <a:gd name="connsiteX11" fmla="*/ 609848 w 3367648"/>
                <a:gd name="connsiteY11" fmla="*/ 6263665 h 8085530"/>
                <a:gd name="connsiteX12" fmla="*/ 730585 w 3367648"/>
                <a:gd name="connsiteY12" fmla="*/ 7637677 h 8085530"/>
                <a:gd name="connsiteX13" fmla="*/ 762220 w 3367648"/>
                <a:gd name="connsiteY13" fmla="*/ 7790291 h 80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7648" h="8085530">
                  <a:moveTo>
                    <a:pt x="410691" y="8085530"/>
                  </a:moveTo>
                  <a:lnTo>
                    <a:pt x="329034" y="7777539"/>
                  </a:lnTo>
                  <a:cubicBezTo>
                    <a:pt x="266965" y="7516759"/>
                    <a:pt x="217932" y="7251588"/>
                    <a:pt x="182510" y="6982878"/>
                  </a:cubicBezTo>
                  <a:cubicBezTo>
                    <a:pt x="-141348" y="4526104"/>
                    <a:pt x="710395" y="2060225"/>
                    <a:pt x="2481501" y="327075"/>
                  </a:cubicBezTo>
                  <a:cubicBezTo>
                    <a:pt x="1619352" y="440726"/>
                    <a:pt x="821045" y="723724"/>
                    <a:pt x="115647" y="1138178"/>
                  </a:cubicBezTo>
                  <a:lnTo>
                    <a:pt x="0" y="1209984"/>
                  </a:lnTo>
                  <a:lnTo>
                    <a:pt x="237562" y="1041051"/>
                  </a:lnTo>
                  <a:cubicBezTo>
                    <a:pt x="991468" y="531722"/>
                    <a:pt x="1861580" y="181337"/>
                    <a:pt x="2799815" y="37977"/>
                  </a:cubicBezTo>
                  <a:lnTo>
                    <a:pt x="3132311" y="0"/>
                  </a:lnTo>
                  <a:lnTo>
                    <a:pt x="3367648" y="280207"/>
                  </a:lnTo>
                  <a:lnTo>
                    <a:pt x="3054492" y="561277"/>
                  </a:lnTo>
                  <a:cubicBezTo>
                    <a:pt x="1503108" y="2037837"/>
                    <a:pt x="609848" y="4095392"/>
                    <a:pt x="609848" y="6263665"/>
                  </a:cubicBezTo>
                  <a:cubicBezTo>
                    <a:pt x="609848" y="6728296"/>
                    <a:pt x="650865" y="7187842"/>
                    <a:pt x="730585" y="7637677"/>
                  </a:cubicBezTo>
                  <a:lnTo>
                    <a:pt x="762220" y="7790291"/>
                  </a:lnTo>
                  <a:close/>
                </a:path>
              </a:pathLst>
            </a:custGeom>
            <a:solidFill>
              <a:srgbClr val="F13B63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i="1">
                <a:latin typeface="Adobe Heiti Std R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3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9" r:id="rId4"/>
    <p:sldLayoutId id="2147483678" r:id="rId5"/>
    <p:sldLayoutId id="2147483694" r:id="rId6"/>
    <p:sldLayoutId id="2147483704" r:id="rId7"/>
    <p:sldLayoutId id="2147483725" r:id="rId8"/>
    <p:sldLayoutId id="2147483726" r:id="rId9"/>
    <p:sldLayoutId id="2147483727" r:id="rId10"/>
    <p:sldLayoutId id="2147483693" r:id="rId11"/>
    <p:sldLayoutId id="2147483730" r:id="rId12"/>
    <p:sldLayoutId id="2147483728" r:id="rId13"/>
    <p:sldLayoutId id="2147483673" r:id="rId14"/>
    <p:sldLayoutId id="2147483681" r:id="rId15"/>
    <p:sldLayoutId id="2147483682" r:id="rId16"/>
    <p:sldLayoutId id="2147483691" r:id="rId17"/>
    <p:sldLayoutId id="2147483680" r:id="rId18"/>
    <p:sldLayoutId id="2147483684" r:id="rId19"/>
    <p:sldLayoutId id="2147483687" r:id="rId20"/>
    <p:sldLayoutId id="2147483688" r:id="rId21"/>
    <p:sldLayoutId id="2147483689" r:id="rId22"/>
    <p:sldLayoutId id="2147483690" r:id="rId23"/>
    <p:sldLayoutId id="2147483686" r:id="rId24"/>
    <p:sldLayoutId id="2147483692" r:id="rId25"/>
    <p:sldLayoutId id="2147483685" r:id="rId26"/>
    <p:sldLayoutId id="2147483672" r:id="rId2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57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E502F4-E52C-44B1-B185-0BAFCDB9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21609E-F3EF-49DD-A5DE-27386A1953CF}"/>
              </a:ext>
            </a:extLst>
          </p:cNvPr>
          <p:cNvGrpSpPr/>
          <p:nvPr/>
        </p:nvGrpSpPr>
        <p:grpSpPr>
          <a:xfrm>
            <a:off x="210774" y="2096634"/>
            <a:ext cx="8752135" cy="3802742"/>
            <a:chOff x="210774" y="1892605"/>
            <a:chExt cx="8752135" cy="380274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7B70302-310B-4D22-8E9D-9493241B5A48}"/>
                </a:ext>
              </a:extLst>
            </p:cNvPr>
            <p:cNvGrpSpPr/>
            <p:nvPr/>
          </p:nvGrpSpPr>
          <p:grpSpPr>
            <a:xfrm>
              <a:off x="210774" y="1892605"/>
              <a:ext cx="8752135" cy="3802742"/>
              <a:chOff x="935723" y="1200048"/>
              <a:chExt cx="11020807" cy="531102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D49FBC-ABAE-4B20-B785-E30F731A1358}"/>
                  </a:ext>
                </a:extLst>
              </p:cNvPr>
              <p:cNvSpPr txBox="1"/>
              <p:nvPr userDrawn="1"/>
            </p:nvSpPr>
            <p:spPr>
              <a:xfrm>
                <a:off x="6411525" y="5307490"/>
                <a:ext cx="2409073" cy="120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>
                  <a:defRPr/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커널에서 추출한 </a:t>
                </a:r>
                <a:r>
                  <a:rPr lang="en-US" altLang="ko-KR" dirty="0">
                    <a:solidFill>
                      <a:srgbClr val="F13B6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Feature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이용해 악성파일을 탐지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C561E2-ED98-43C5-B1F7-1A47230A0942}"/>
                  </a:ext>
                </a:extLst>
              </p:cNvPr>
              <p:cNvSpPr txBox="1"/>
              <p:nvPr userDrawn="1"/>
            </p:nvSpPr>
            <p:spPr>
              <a:xfrm>
                <a:off x="4339187" y="1200048"/>
                <a:ext cx="2370861" cy="120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13B6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Feature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을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추출해 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ML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엔진에 전달하고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GUI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와 커널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3CB9963-251F-4E48-A869-51BE70AE85B1}"/>
                  </a:ext>
                </a:extLst>
              </p:cNvPr>
              <p:cNvGrpSpPr/>
              <p:nvPr userDrawn="1"/>
            </p:nvGrpSpPr>
            <p:grpSpPr>
              <a:xfrm>
                <a:off x="1080728" y="2082685"/>
                <a:ext cx="7371460" cy="2754389"/>
                <a:chOff x="2701204" y="2083598"/>
                <a:chExt cx="6951541" cy="1775187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BB246A0-16D2-4461-BE6A-E438F7932977}"/>
                    </a:ext>
                  </a:extLst>
                </p:cNvPr>
                <p:cNvSpPr txBox="1"/>
                <p:nvPr userDrawn="1"/>
              </p:nvSpPr>
              <p:spPr>
                <a:xfrm>
                  <a:off x="2701204" y="3365544"/>
                  <a:ext cx="977159" cy="317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사용자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9B1180-18D8-4B02-A96D-AE4755B3EAC7}"/>
                    </a:ext>
                  </a:extLst>
                </p:cNvPr>
                <p:cNvSpPr txBox="1"/>
                <p:nvPr userDrawn="1"/>
              </p:nvSpPr>
              <p:spPr>
                <a:xfrm>
                  <a:off x="4538385" y="2904429"/>
                  <a:ext cx="721659" cy="257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dirty="0"/>
                    <a:t>GUI</a:t>
                  </a:r>
                  <a:endParaRPr lang="ko-KR" altLang="en-US" sz="135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1277E3F-3781-4124-AAF8-52B8481DB235}"/>
                    </a:ext>
                  </a:extLst>
                </p:cNvPr>
                <p:cNvSpPr txBox="1"/>
                <p:nvPr userDrawn="1"/>
              </p:nvSpPr>
              <p:spPr>
                <a:xfrm>
                  <a:off x="6387353" y="2813885"/>
                  <a:ext cx="809068" cy="360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커널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F7068C9-0CBC-4162-9182-D0DFE620A0D6}"/>
                    </a:ext>
                  </a:extLst>
                </p:cNvPr>
                <p:cNvSpPr txBox="1"/>
                <p:nvPr userDrawn="1"/>
              </p:nvSpPr>
              <p:spPr>
                <a:xfrm>
                  <a:off x="8494056" y="2782584"/>
                  <a:ext cx="721659" cy="257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50" dirty="0"/>
                    <a:t>ML</a:t>
                  </a:r>
                  <a:endParaRPr lang="ko-KR" altLang="en-US" sz="1350" dirty="0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BAB33A2-40E7-4A61-8C55-0268F25AB7A3}"/>
                    </a:ext>
                  </a:extLst>
                </p:cNvPr>
                <p:cNvSpPr/>
                <p:nvPr userDrawn="1"/>
              </p:nvSpPr>
              <p:spPr>
                <a:xfrm>
                  <a:off x="4058775" y="2083598"/>
                  <a:ext cx="1461247" cy="1775187"/>
                </a:xfrm>
                <a:prstGeom prst="rect">
                  <a:avLst/>
                </a:prstGeom>
                <a:ln w="28575">
                  <a:solidFill>
                    <a:srgbClr val="733A5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dirty="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CA517C6C-AC24-4937-9DD5-CF8DB30D7BF6}"/>
                    </a:ext>
                  </a:extLst>
                </p:cNvPr>
                <p:cNvSpPr/>
                <p:nvPr userDrawn="1"/>
              </p:nvSpPr>
              <p:spPr>
                <a:xfrm>
                  <a:off x="5526673" y="2323628"/>
                  <a:ext cx="2467532" cy="1192074"/>
                </a:xfrm>
                <a:prstGeom prst="rect">
                  <a:avLst/>
                </a:prstGeom>
                <a:noFill/>
                <a:ln w="28575">
                  <a:solidFill>
                    <a:srgbClr val="733A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8E79208-77AB-4B40-9F41-7A836B5B76A5}"/>
                    </a:ext>
                  </a:extLst>
                </p:cNvPr>
                <p:cNvSpPr/>
                <p:nvPr userDrawn="1"/>
              </p:nvSpPr>
              <p:spPr>
                <a:xfrm>
                  <a:off x="7976345" y="2089395"/>
                  <a:ext cx="1676400" cy="1659565"/>
                </a:xfrm>
                <a:prstGeom prst="roundRect">
                  <a:avLst/>
                </a:prstGeom>
                <a:ln w="28575">
                  <a:solidFill>
                    <a:srgbClr val="733A5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 dirty="0"/>
                </a:p>
              </p:txBody>
            </p: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461CD419-BA59-4275-9FA0-63B26C4DEBC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3680021" y="2771823"/>
                  <a:ext cx="858364" cy="1725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95237-052C-4D1D-A26E-0691EEBA99D7}"/>
                  </a:ext>
                </a:extLst>
              </p:cNvPr>
              <p:cNvSpPr txBox="1"/>
              <p:nvPr userDrawn="1"/>
            </p:nvSpPr>
            <p:spPr>
              <a:xfrm>
                <a:off x="2268563" y="5314373"/>
                <a:ext cx="2285901" cy="1189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Anti-Virus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의 탐지 결과를 직관적으로 보여주는 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GUI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8" name="그래픽 7" descr="프로그래머">
                <a:extLst>
                  <a:ext uri="{FF2B5EF4-FFF2-40B4-BE49-F238E27FC236}">
                    <a16:creationId xmlns:a16="http://schemas.microsoft.com/office/drawing/2014/main" id="{D373B7F8-0B36-4048-98FD-40D12598E67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5723" y="2634194"/>
                <a:ext cx="1308900" cy="1466193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3C6205-BCFB-4299-A77A-1E80AF10AA7D}"/>
                  </a:ext>
                </a:extLst>
              </p:cNvPr>
              <p:cNvSpPr txBox="1"/>
              <p:nvPr userDrawn="1"/>
            </p:nvSpPr>
            <p:spPr>
              <a:xfrm>
                <a:off x="2934117" y="3235013"/>
                <a:ext cx="765252" cy="55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GUI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9AB9BD-6116-4063-806A-32D0CACFE177}"/>
                  </a:ext>
                </a:extLst>
              </p:cNvPr>
              <p:cNvSpPr txBox="1"/>
              <p:nvPr userDrawn="1"/>
            </p:nvSpPr>
            <p:spPr>
              <a:xfrm>
                <a:off x="7243369" y="3231128"/>
                <a:ext cx="745388" cy="55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ML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pic>
            <p:nvPicPr>
              <p:cNvPr id="11" name="Picture 2" descr="C 샤프 - 위키백과, 우리 모두의 백과사전">
                <a:extLst>
                  <a:ext uri="{FF2B5EF4-FFF2-40B4-BE49-F238E27FC236}">
                    <a16:creationId xmlns:a16="http://schemas.microsoft.com/office/drawing/2014/main" id="{8E99380C-B6DF-44A7-A7E5-A6010D4D5E1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8888" y="2418766"/>
                <a:ext cx="542211" cy="607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C 샤프 - 위키백과, 우리 모두의 백과사전">
                <a:extLst>
                  <a:ext uri="{FF2B5EF4-FFF2-40B4-BE49-F238E27FC236}">
                    <a16:creationId xmlns:a16="http://schemas.microsoft.com/office/drawing/2014/main" id="{FF5507D3-0365-4062-B385-221F33657E2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6242" y="2564771"/>
                <a:ext cx="457069" cy="511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9F1B484A-BBE7-45BB-B31F-D1C4E94BBC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7645" y="2555821"/>
                <a:ext cx="471620" cy="548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2A6755CB-2EED-4468-944B-5681EEDEB9DF}"/>
                  </a:ext>
                </a:extLst>
              </p:cNvPr>
              <p:cNvSpPr/>
              <p:nvPr userDrawn="1"/>
            </p:nvSpPr>
            <p:spPr>
              <a:xfrm>
                <a:off x="9350277" y="2059013"/>
                <a:ext cx="1777666" cy="2574989"/>
              </a:xfrm>
              <a:prstGeom prst="roundRect">
                <a:avLst/>
              </a:prstGeom>
              <a:ln w="28575">
                <a:solidFill>
                  <a:srgbClr val="733A5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FA28249-66A5-4AE2-B01A-25D9A68A396E}"/>
                  </a:ext>
                </a:extLst>
              </p:cNvPr>
              <p:cNvSpPr/>
              <p:nvPr userDrawn="1"/>
            </p:nvSpPr>
            <p:spPr>
              <a:xfrm>
                <a:off x="8452188" y="2431476"/>
                <a:ext cx="898089" cy="1849628"/>
              </a:xfrm>
              <a:prstGeom prst="rect">
                <a:avLst/>
              </a:prstGeom>
              <a:noFill/>
              <a:ln w="28575">
                <a:solidFill>
                  <a:srgbClr val="733A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75DB61-0C99-4E91-AAA6-1F91DF67EA6A}"/>
                  </a:ext>
                </a:extLst>
              </p:cNvPr>
              <p:cNvSpPr txBox="1"/>
              <p:nvPr userDrawn="1"/>
            </p:nvSpPr>
            <p:spPr>
              <a:xfrm>
                <a:off x="9948064" y="3214860"/>
                <a:ext cx="723477" cy="558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DL</a:t>
                </a:r>
                <a:endPara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919E1CEB-CD8B-4AF6-869A-91C683170D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804082" y="3150539"/>
                <a:ext cx="2486031" cy="19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A8E5FF-0786-4203-8A0E-7EFE4F2976DB}"/>
                  </a:ext>
                </a:extLst>
              </p:cNvPr>
              <p:cNvSpPr txBox="1"/>
              <p:nvPr userDrawn="1"/>
            </p:nvSpPr>
            <p:spPr>
              <a:xfrm>
                <a:off x="8941319" y="5307490"/>
                <a:ext cx="3015211" cy="1203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>
                  <a:defRPr/>
                </a:pP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ML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에서 악성이라고 탐지된 파일을 </a:t>
                </a:r>
                <a:r>
                  <a:rPr lang="ko-KR" altLang="en-US" b="1" dirty="0" err="1">
                    <a:solidFill>
                      <a:srgbClr val="F13B63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딥러닝</a:t>
                </a:r>
                <a:r>
                  <a:rPr lang="ko-KR" altLang="en-US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으로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오탐율을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줄임</a:t>
                </a:r>
                <a:endPara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3A3FBD8F-CCC7-4915-89BB-9BB0DA1AF46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9169" y="2401430"/>
                <a:ext cx="550087" cy="64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C8AC60F9-3D04-4198-A910-6C77638FF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636" y="2724814"/>
              <a:ext cx="436850" cy="458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A2B2AE4-D181-47A7-92D9-A2463F1F6D43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[KSAIV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4872CB8-0D1D-4325-B88F-5C2EC12FF384}"/>
              </a:ext>
            </a:extLst>
          </p:cNvPr>
          <p:cNvCxnSpPr>
            <a:cxnSpLocks/>
            <a:endCxn id="22" idx="2"/>
          </p:cNvCxnSpPr>
          <p:nvPr/>
        </p:nvCxnSpPr>
        <p:spPr>
          <a:xfrm rot="10800000" flipV="1">
            <a:off x="737371" y="3951016"/>
            <a:ext cx="6861654" cy="554384"/>
          </a:xfrm>
          <a:prstGeom prst="bentConnector4">
            <a:avLst>
              <a:gd name="adj1" fmla="val -232"/>
              <a:gd name="adj2" fmla="val 1742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8CF4D5-33F6-4803-A419-C32426C159E5}"/>
              </a:ext>
            </a:extLst>
          </p:cNvPr>
          <p:cNvCxnSpPr>
            <a:cxnSpLocks/>
          </p:cNvCxnSpPr>
          <p:nvPr/>
        </p:nvCxnSpPr>
        <p:spPr>
          <a:xfrm>
            <a:off x="2405514" y="3493204"/>
            <a:ext cx="2836122" cy="119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59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5E1B19-95C2-4511-8570-C911C53F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C08470-023F-4F10-845C-20C0F938FB28}"/>
              </a:ext>
            </a:extLst>
          </p:cNvPr>
          <p:cNvGrpSpPr/>
          <p:nvPr/>
        </p:nvGrpSpPr>
        <p:grpSpPr>
          <a:xfrm>
            <a:off x="191538" y="2046003"/>
            <a:ext cx="8760924" cy="4279760"/>
            <a:chOff x="191538" y="1878053"/>
            <a:chExt cx="8760924" cy="42797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FE36BBD-A767-4555-AE18-E6CF1736C12B}"/>
                </a:ext>
              </a:extLst>
            </p:cNvPr>
            <p:cNvGrpSpPr/>
            <p:nvPr/>
          </p:nvGrpSpPr>
          <p:grpSpPr>
            <a:xfrm>
              <a:off x="191538" y="1878053"/>
              <a:ext cx="8760924" cy="4279760"/>
              <a:chOff x="376093" y="1309128"/>
              <a:chExt cx="11019788" cy="5301570"/>
            </a:xfrm>
          </p:grpSpPr>
          <p:sp>
            <p:nvSpPr>
              <p:cNvPr id="4" name="_x276655504">
                <a:extLst>
                  <a:ext uri="{FF2B5EF4-FFF2-40B4-BE49-F238E27FC236}">
                    <a16:creationId xmlns:a16="http://schemas.microsoft.com/office/drawing/2014/main" id="{6821C2E6-5C42-4200-AC89-AC712D87E4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76093" y="1309128"/>
                <a:ext cx="11019788" cy="5301570"/>
              </a:xfrm>
              <a:prstGeom prst="rect">
                <a:avLst/>
              </a:prstGeom>
              <a:solidFill>
                <a:srgbClr val="733A53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 dirty="0"/>
              </a:p>
            </p:txBody>
          </p:sp>
          <p:sp>
            <p:nvSpPr>
              <p:cNvPr id="5" name="_x276655264">
                <a:extLst>
                  <a:ext uri="{FF2B5EF4-FFF2-40B4-BE49-F238E27FC236}">
                    <a16:creationId xmlns:a16="http://schemas.microsoft.com/office/drawing/2014/main" id="{EAE0180D-4187-4373-A310-CD5DEBE79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252" y="1414418"/>
                <a:ext cx="10739468" cy="509098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350"/>
              </a:p>
            </p:txBody>
          </p:sp>
          <p:sp>
            <p:nvSpPr>
              <p:cNvPr id="6" name="_x276654464">
                <a:extLst>
                  <a:ext uri="{FF2B5EF4-FFF2-40B4-BE49-F238E27FC236}">
                    <a16:creationId xmlns:a16="http://schemas.microsoft.com/office/drawing/2014/main" id="{D25087DE-EA40-4673-8489-3B960400ED5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7841" y="1692425"/>
                <a:ext cx="1942837" cy="584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733A53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프로그램 시작</a:t>
                </a:r>
                <a:endParaRPr lang="ko-KR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" name="_x276655984">
                <a:extLst>
                  <a:ext uri="{FF2B5EF4-FFF2-40B4-BE49-F238E27FC236}">
                    <a16:creationId xmlns:a16="http://schemas.microsoft.com/office/drawing/2014/main" id="{C5618666-A33A-4AD3-88DC-B6C33BE58B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65771" y="2692393"/>
                <a:ext cx="2111354" cy="537975"/>
              </a:xfrm>
              <a:custGeom>
                <a:avLst/>
                <a:gdLst>
                  <a:gd name="T0" fmla="*/ 0 w 1482"/>
                  <a:gd name="T1" fmla="*/ 0 h 345"/>
                  <a:gd name="T2" fmla="*/ 0 w 1482"/>
                  <a:gd name="T3" fmla="*/ 345 h 345"/>
                  <a:gd name="T4" fmla="*/ 1482 w 1482"/>
                  <a:gd name="T5" fmla="*/ 345 h 345"/>
                  <a:gd name="T6" fmla="*/ 1482 w 1482"/>
                  <a:gd name="T7" fmla="*/ 0 h 345"/>
                  <a:gd name="T8" fmla="*/ 0 w 1482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2" h="345">
                    <a:moveTo>
                      <a:pt x="0" y="0"/>
                    </a:moveTo>
                    <a:lnTo>
                      <a:pt x="0" y="345"/>
                    </a:lnTo>
                    <a:lnTo>
                      <a:pt x="1482" y="345"/>
                    </a:lnTo>
                    <a:lnTo>
                      <a:pt x="148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B0F0"/>
              </a:solidFill>
              <a:ln w="28575">
                <a:solidFill>
                  <a:srgbClr val="733A53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선택된 폴더 전달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_x276654864">
                <a:extLst>
                  <a:ext uri="{FF2B5EF4-FFF2-40B4-BE49-F238E27FC236}">
                    <a16:creationId xmlns:a16="http://schemas.microsoft.com/office/drawing/2014/main" id="{ED947ED9-06B4-4CF0-B9AC-7778E79BC6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4632" y="3995386"/>
                <a:ext cx="2052189" cy="531461"/>
              </a:xfrm>
              <a:custGeom>
                <a:avLst/>
                <a:gdLst>
                  <a:gd name="T0" fmla="*/ 0 w 1482"/>
                  <a:gd name="T1" fmla="*/ 0 h 345"/>
                  <a:gd name="T2" fmla="*/ 0 w 1482"/>
                  <a:gd name="T3" fmla="*/ 345 h 345"/>
                  <a:gd name="T4" fmla="*/ 1482 w 1482"/>
                  <a:gd name="T5" fmla="*/ 345 h 345"/>
                  <a:gd name="T6" fmla="*/ 1482 w 1482"/>
                  <a:gd name="T7" fmla="*/ 0 h 345"/>
                  <a:gd name="T8" fmla="*/ 0 w 1482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2" h="345">
                    <a:moveTo>
                      <a:pt x="0" y="0"/>
                    </a:moveTo>
                    <a:lnTo>
                      <a:pt x="0" y="345"/>
                    </a:lnTo>
                    <a:lnTo>
                      <a:pt x="1482" y="345"/>
                    </a:lnTo>
                    <a:lnTo>
                      <a:pt x="148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0000"/>
              </a:solidFill>
              <a:ln w="28575">
                <a:solidFill>
                  <a:srgbClr val="733A53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폴더 전달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" name="_x276656704">
                <a:extLst>
                  <a:ext uri="{FF2B5EF4-FFF2-40B4-BE49-F238E27FC236}">
                    <a16:creationId xmlns:a16="http://schemas.microsoft.com/office/drawing/2014/main" id="{7AD7870B-6909-4B22-BC09-257E0C9225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9989" y="3977517"/>
                <a:ext cx="2316481" cy="531668"/>
              </a:xfrm>
              <a:custGeom>
                <a:avLst/>
                <a:gdLst>
                  <a:gd name="T0" fmla="*/ 165 w 825"/>
                  <a:gd name="T1" fmla="*/ 0 h 357"/>
                  <a:gd name="T2" fmla="*/ 825 w 825"/>
                  <a:gd name="T3" fmla="*/ 0 h 357"/>
                  <a:gd name="T4" fmla="*/ 657 w 825"/>
                  <a:gd name="T5" fmla="*/ 357 h 357"/>
                  <a:gd name="T6" fmla="*/ 0 w 825"/>
                  <a:gd name="T7" fmla="*/ 357 h 357"/>
                  <a:gd name="T8" fmla="*/ 165 w 825"/>
                  <a:gd name="T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5" h="357">
                    <a:moveTo>
                      <a:pt x="165" y="0"/>
                    </a:moveTo>
                    <a:lnTo>
                      <a:pt x="825" y="0"/>
                    </a:lnTo>
                    <a:lnTo>
                      <a:pt x="657" y="357"/>
                    </a:lnTo>
                    <a:lnTo>
                      <a:pt x="0" y="357"/>
                    </a:lnTo>
                    <a:lnTo>
                      <a:pt x="165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733A53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치료 항목</a:t>
                </a:r>
                <a:r>
                  <a: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출력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_x276656304">
                <a:extLst>
                  <a:ext uri="{FF2B5EF4-FFF2-40B4-BE49-F238E27FC236}">
                    <a16:creationId xmlns:a16="http://schemas.microsoft.com/office/drawing/2014/main" id="{0B8632E1-ED2E-4BE7-AB3A-8930AA3C82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077434" y="2627685"/>
                <a:ext cx="1984288" cy="62179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733A53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프로그램 종료</a:t>
                </a:r>
                <a:endParaRPr lang="ko-KR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FFC27029-5CC5-41BF-84F6-E36E1AEB41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917273" y="2962924"/>
                <a:ext cx="954726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7ACDC08-DC22-405F-8E00-7F58AF34ED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882223" y="3305296"/>
                <a:ext cx="0" cy="70776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FE54A57B-858B-445C-A96C-D2C1CD20AB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938706" y="4269960"/>
                <a:ext cx="911188" cy="0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FF57E9E-DFA4-46BD-9F13-F109EEA0B1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82252" y="5647305"/>
                <a:ext cx="560655" cy="1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3479A8-B4AD-455B-8402-2C65EFAEA22C}"/>
                  </a:ext>
                </a:extLst>
              </p:cNvPr>
              <p:cNvSpPr txBox="1"/>
              <p:nvPr userDrawn="1"/>
            </p:nvSpPr>
            <p:spPr>
              <a:xfrm>
                <a:off x="1512613" y="3474512"/>
                <a:ext cx="298432" cy="38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</a:t>
                </a:r>
                <a:endParaRPr lang="ko-KR" altLang="en-US" sz="14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14EE2-50DF-4C94-A5A7-D7CC18FDEC68}"/>
                  </a:ext>
                </a:extLst>
              </p:cNvPr>
              <p:cNvSpPr txBox="1"/>
              <p:nvPr userDrawn="1"/>
            </p:nvSpPr>
            <p:spPr>
              <a:xfrm>
                <a:off x="3181192" y="2627685"/>
                <a:ext cx="486952" cy="381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00B0F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</a:t>
                </a:r>
                <a:endParaRPr lang="ko-KR" altLang="en-US" sz="1400" dirty="0">
                  <a:solidFill>
                    <a:srgbClr val="00B0F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02FB98C-A932-4F4F-BD3A-877EC9F2D3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3786" y="3206190"/>
                <a:ext cx="0" cy="806871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36E80264-9759-4C93-A15F-DECA3E20472B}"/>
                  </a:ext>
                </a:extLst>
              </p:cNvPr>
              <p:cNvCxnSpPr>
                <a:cxnSpLocks/>
                <a:stCxn id="6" idx="2"/>
                <a:endCxn id="21" idx="0"/>
              </p:cNvCxnSpPr>
              <p:nvPr userDrawn="1"/>
            </p:nvCxnSpPr>
            <p:spPr>
              <a:xfrm>
                <a:off x="1869260" y="2276806"/>
                <a:ext cx="4007" cy="331518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22D36199-08C9-4DFD-84D4-6062608F80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503265" y="4509184"/>
                <a:ext cx="0" cy="902081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E17908FA-1EE3-4E06-A50D-7D218B3CFD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0800" y="4526856"/>
                <a:ext cx="0" cy="823344"/>
              </a:xfrm>
              <a:prstGeom prst="straightConnector1">
                <a:avLst/>
              </a:prstGeom>
              <a:ln w="381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_x276655664">
              <a:extLst>
                <a:ext uri="{FF2B5EF4-FFF2-40B4-BE49-F238E27FC236}">
                  <a16:creationId xmlns:a16="http://schemas.microsoft.com/office/drawing/2014/main" id="{68789557-5D3A-40B0-B87E-BB93BDBE1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055" y="2926846"/>
              <a:ext cx="1631526" cy="562638"/>
            </a:xfrm>
            <a:custGeom>
              <a:avLst/>
              <a:gdLst>
                <a:gd name="T0" fmla="*/ 652 w 1304"/>
                <a:gd name="T1" fmla="*/ 0 h 468"/>
                <a:gd name="T2" fmla="*/ 0 w 1304"/>
                <a:gd name="T3" fmla="*/ 234 h 468"/>
                <a:gd name="T4" fmla="*/ 652 w 1304"/>
                <a:gd name="T5" fmla="*/ 468 h 468"/>
                <a:gd name="T6" fmla="*/ 1304 w 1304"/>
                <a:gd name="T7" fmla="*/ 234 h 468"/>
                <a:gd name="T8" fmla="*/ 652 w 1304"/>
                <a:gd name="T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468">
                  <a:moveTo>
                    <a:pt x="652" y="0"/>
                  </a:moveTo>
                  <a:lnTo>
                    <a:pt x="0" y="234"/>
                  </a:lnTo>
                  <a:lnTo>
                    <a:pt x="652" y="468"/>
                  </a:lnTo>
                  <a:lnTo>
                    <a:pt x="1304" y="234"/>
                  </a:lnTo>
                  <a:lnTo>
                    <a:pt x="652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폴더 설정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_x276655984">
              <a:extLst>
                <a:ext uri="{FF2B5EF4-FFF2-40B4-BE49-F238E27FC236}">
                  <a16:creationId xmlns:a16="http://schemas.microsoft.com/office/drawing/2014/main" id="{043EC468-7F7B-4D6B-B7E7-9015A5B99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270" y="4060840"/>
              <a:ext cx="1841643" cy="414767"/>
            </a:xfrm>
            <a:custGeom>
              <a:avLst/>
              <a:gdLst>
                <a:gd name="T0" fmla="*/ 0 w 1482"/>
                <a:gd name="T1" fmla="*/ 0 h 345"/>
                <a:gd name="T2" fmla="*/ 0 w 1482"/>
                <a:gd name="T3" fmla="*/ 345 h 345"/>
                <a:gd name="T4" fmla="*/ 1482 w 1482"/>
                <a:gd name="T5" fmla="*/ 345 h 345"/>
                <a:gd name="T6" fmla="*/ 1482 w 1482"/>
                <a:gd name="T7" fmla="*/ 0 h 345"/>
                <a:gd name="T8" fmla="*/ 0 w 148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345">
                  <a:moveTo>
                    <a:pt x="0" y="0"/>
                  </a:moveTo>
                  <a:lnTo>
                    <a:pt x="0" y="345"/>
                  </a:lnTo>
                  <a:lnTo>
                    <a:pt x="1482" y="345"/>
                  </a:lnTo>
                  <a:lnTo>
                    <a:pt x="1482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Machine Learning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_x276655984">
              <a:extLst>
                <a:ext uri="{FF2B5EF4-FFF2-40B4-BE49-F238E27FC236}">
                  <a16:creationId xmlns:a16="http://schemas.microsoft.com/office/drawing/2014/main" id="{5BA98793-8C9D-4AA6-B45D-9D307220D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8335" y="5189553"/>
              <a:ext cx="1608033" cy="429194"/>
            </a:xfrm>
            <a:custGeom>
              <a:avLst/>
              <a:gdLst>
                <a:gd name="T0" fmla="*/ 0 w 1482"/>
                <a:gd name="T1" fmla="*/ 0 h 345"/>
                <a:gd name="T2" fmla="*/ 0 w 1482"/>
                <a:gd name="T3" fmla="*/ 345 h 345"/>
                <a:gd name="T4" fmla="*/ 1482 w 1482"/>
                <a:gd name="T5" fmla="*/ 345 h 345"/>
                <a:gd name="T6" fmla="*/ 1482 w 1482"/>
                <a:gd name="T7" fmla="*/ 0 h 345"/>
                <a:gd name="T8" fmla="*/ 0 w 148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345">
                  <a:moveTo>
                    <a:pt x="0" y="0"/>
                  </a:moveTo>
                  <a:lnTo>
                    <a:pt x="0" y="345"/>
                  </a:lnTo>
                  <a:lnTo>
                    <a:pt x="1482" y="345"/>
                  </a:lnTo>
                  <a:lnTo>
                    <a:pt x="1482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 Learning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B5E2E16-2240-4357-95DC-52C3899E0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421" y="3396064"/>
              <a:ext cx="0" cy="650507"/>
            </a:xfrm>
            <a:prstGeom prst="straightConnector1">
              <a:avLst/>
            </a:prstGeom>
            <a:ln w="381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_x276655984">
              <a:extLst>
                <a:ext uri="{FF2B5EF4-FFF2-40B4-BE49-F238E27FC236}">
                  <a16:creationId xmlns:a16="http://schemas.microsoft.com/office/drawing/2014/main" id="{36675984-6141-4FCC-853D-FC183FBF3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63" y="2962124"/>
              <a:ext cx="1511894" cy="447357"/>
            </a:xfrm>
            <a:custGeom>
              <a:avLst/>
              <a:gdLst>
                <a:gd name="T0" fmla="*/ 0 w 1482"/>
                <a:gd name="T1" fmla="*/ 0 h 345"/>
                <a:gd name="T2" fmla="*/ 0 w 1482"/>
                <a:gd name="T3" fmla="*/ 345 h 345"/>
                <a:gd name="T4" fmla="*/ 1482 w 1482"/>
                <a:gd name="T5" fmla="*/ 345 h 345"/>
                <a:gd name="T6" fmla="*/ 1482 w 1482"/>
                <a:gd name="T7" fmla="*/ 0 h 345"/>
                <a:gd name="T8" fmla="*/ 0 w 148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345">
                  <a:moveTo>
                    <a:pt x="0" y="0"/>
                  </a:moveTo>
                  <a:lnTo>
                    <a:pt x="0" y="345"/>
                  </a:lnTo>
                  <a:lnTo>
                    <a:pt x="1482" y="345"/>
                  </a:lnTo>
                  <a:lnTo>
                    <a:pt x="1482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치료 시작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D20214F-3CA1-4799-AC6B-A9209144459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6606157" y="3193453"/>
              <a:ext cx="503099" cy="0"/>
            </a:xfrm>
            <a:prstGeom prst="straightConnector1">
              <a:avLst/>
            </a:prstGeom>
            <a:ln w="381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_x276655984">
              <a:extLst>
                <a:ext uri="{FF2B5EF4-FFF2-40B4-BE49-F238E27FC236}">
                  <a16:creationId xmlns:a16="http://schemas.microsoft.com/office/drawing/2014/main" id="{529EDA3A-6F0A-44B1-9FAB-46BED5CEA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428" y="5140262"/>
              <a:ext cx="1608032" cy="478477"/>
            </a:xfrm>
            <a:custGeom>
              <a:avLst/>
              <a:gdLst>
                <a:gd name="T0" fmla="*/ 0 w 1482"/>
                <a:gd name="T1" fmla="*/ 0 h 345"/>
                <a:gd name="T2" fmla="*/ 0 w 1482"/>
                <a:gd name="T3" fmla="*/ 345 h 345"/>
                <a:gd name="T4" fmla="*/ 1482 w 1482"/>
                <a:gd name="T5" fmla="*/ 345 h 345"/>
                <a:gd name="T6" fmla="*/ 1482 w 1482"/>
                <a:gd name="T7" fmla="*/ 0 h 345"/>
                <a:gd name="T8" fmla="*/ 0 w 148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345">
                  <a:moveTo>
                    <a:pt x="0" y="0"/>
                  </a:moveTo>
                  <a:lnTo>
                    <a:pt x="0" y="345"/>
                  </a:lnTo>
                  <a:lnTo>
                    <a:pt x="1482" y="345"/>
                  </a:lnTo>
                  <a:lnTo>
                    <a:pt x="1482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탐지된 악성 파일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2E4064D-3186-44C8-BEB5-65DFE1C8DF35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[KSAIV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흐름도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725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51240-BC70-45F9-AD2C-5D8CC118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5242-9882-4786-8AFC-31F27DA2152B}"/>
              </a:ext>
            </a:extLst>
          </p:cNvPr>
          <p:cNvCxnSpPr>
            <a:cxnSpLocks/>
          </p:cNvCxnSpPr>
          <p:nvPr/>
        </p:nvCxnSpPr>
        <p:spPr>
          <a:xfrm>
            <a:off x="6651338" y="2949452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5D1718-B98E-40DF-845E-D339295EF1AA}"/>
              </a:ext>
            </a:extLst>
          </p:cNvPr>
          <p:cNvCxnSpPr>
            <a:cxnSpLocks/>
          </p:cNvCxnSpPr>
          <p:nvPr/>
        </p:nvCxnSpPr>
        <p:spPr>
          <a:xfrm>
            <a:off x="1308839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F04EDC-DD19-4408-B6DB-6F98DDB0926D}"/>
              </a:ext>
            </a:extLst>
          </p:cNvPr>
          <p:cNvCxnSpPr>
            <a:cxnSpLocks/>
          </p:cNvCxnSpPr>
          <p:nvPr/>
        </p:nvCxnSpPr>
        <p:spPr>
          <a:xfrm>
            <a:off x="6300281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87F3BB-CEBF-4F3C-9338-CDC19D670620}"/>
              </a:ext>
            </a:extLst>
          </p:cNvPr>
          <p:cNvGrpSpPr/>
          <p:nvPr/>
        </p:nvGrpSpPr>
        <p:grpSpPr>
          <a:xfrm>
            <a:off x="2731081" y="2823619"/>
            <a:ext cx="2641936" cy="1724221"/>
            <a:chOff x="3910382" y="2629530"/>
            <a:chExt cx="3522581" cy="22989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B5FB78-DF85-4D68-A4CC-775D4377CED4}"/>
                </a:ext>
              </a:extLst>
            </p:cNvPr>
            <p:cNvSpPr txBox="1"/>
            <p:nvPr/>
          </p:nvSpPr>
          <p:spPr>
            <a:xfrm>
              <a:off x="5616609" y="2629530"/>
              <a:ext cx="1496663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52F4E75-0460-4826-BEF4-8E8CD82CFAB8}"/>
                </a:ext>
              </a:extLst>
            </p:cNvPr>
            <p:cNvCxnSpPr>
              <a:cxnSpLocks/>
            </p:cNvCxnSpPr>
            <p:nvPr/>
          </p:nvCxnSpPr>
          <p:spPr>
            <a:xfrm>
              <a:off x="3910382" y="3632008"/>
              <a:ext cx="14966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70A348-4CD9-4386-A308-5A260D7C455D}"/>
                </a:ext>
              </a:extLst>
            </p:cNvPr>
            <p:cNvSpPr txBox="1"/>
            <p:nvPr/>
          </p:nvSpPr>
          <p:spPr>
            <a:xfrm>
              <a:off x="5118798" y="3656351"/>
              <a:ext cx="2314165" cy="1272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KSAIV </a:t>
              </a:r>
              <a:r>
                <a:rPr lang="ko-KR" altLang="en-US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24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479EB8-4155-4CA2-A470-284A8382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0F22D0-745C-4A16-944D-F866993D7AB1}"/>
              </a:ext>
            </a:extLst>
          </p:cNvPr>
          <p:cNvGrpSpPr/>
          <p:nvPr/>
        </p:nvGrpSpPr>
        <p:grpSpPr>
          <a:xfrm>
            <a:off x="162616" y="1866136"/>
            <a:ext cx="8818768" cy="4149027"/>
            <a:chOff x="115963" y="1628776"/>
            <a:chExt cx="8818768" cy="4149027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8C607F15-B117-4978-BD35-A710017CF37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67789930"/>
                </p:ext>
              </p:extLst>
            </p:nvPr>
          </p:nvGraphicFramePr>
          <p:xfrm>
            <a:off x="3128964" y="1628776"/>
            <a:ext cx="5805767" cy="41490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9686BD-F96C-4C48-945E-7B26770B1CB8}"/>
                </a:ext>
              </a:extLst>
            </p:cNvPr>
            <p:cNvSpPr txBox="1"/>
            <p:nvPr/>
          </p:nvSpPr>
          <p:spPr>
            <a:xfrm>
              <a:off x="115963" y="2218267"/>
              <a:ext cx="3181885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일반적인 모델인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K_NN</a:t>
              </a:r>
            </a:p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RandomForest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SVM</a:t>
              </a:r>
            </a:p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Neural_Network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GreadientBoostingClassifier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LinearRegression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 가장 정확도가 높게 나온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 err="1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RandomForest</a:t>
              </a:r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EB479E2-806F-4EA5-A69A-CB085D7FEA28}"/>
                </a:ext>
              </a:extLst>
            </p:cNvPr>
            <p:cNvGrpSpPr/>
            <p:nvPr/>
          </p:nvGrpSpPr>
          <p:grpSpPr>
            <a:xfrm>
              <a:off x="4133461" y="2022147"/>
              <a:ext cx="1045028" cy="3093626"/>
              <a:chOff x="995167" y="437428"/>
              <a:chExt cx="1045028" cy="309362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21E9E77-511E-40B3-AA8E-132DD6F2039D}"/>
                  </a:ext>
                </a:extLst>
              </p:cNvPr>
              <p:cNvSpPr/>
              <p:nvPr/>
            </p:nvSpPr>
            <p:spPr bwMode="auto">
              <a:xfrm>
                <a:off x="1120986" y="437428"/>
                <a:ext cx="919209" cy="30412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962001F1-E6B6-43F8-A527-CB9DCEBE5787}"/>
                  </a:ext>
                </a:extLst>
              </p:cNvPr>
              <p:cNvCxnSpPr/>
              <p:nvPr/>
            </p:nvCxnSpPr>
            <p:spPr>
              <a:xfrm flipV="1">
                <a:off x="995167" y="2849920"/>
                <a:ext cx="690465" cy="68113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576235-CBE7-443F-90EA-919968BA15F9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선정기준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3717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3388C94-111A-44AE-82AD-BA3137193887}"/>
              </a:ext>
            </a:extLst>
          </p:cNvPr>
          <p:cNvGrpSpPr/>
          <p:nvPr/>
        </p:nvGrpSpPr>
        <p:grpSpPr>
          <a:xfrm>
            <a:off x="4936540" y="1368470"/>
            <a:ext cx="3672408" cy="359983"/>
            <a:chOff x="1619672" y="2060848"/>
            <a:chExt cx="2160240" cy="216024"/>
          </a:xfrm>
        </p:grpSpPr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66687FAD-F027-4778-84C9-4A756287C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8846C836-582A-4A49-A206-F98A92688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7945AF-D1A7-48D2-AA53-F1901A9B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4A3D1-D4A6-4F08-B5A4-12FD170022B0}"/>
              </a:ext>
            </a:extLst>
          </p:cNvPr>
          <p:cNvSpPr txBox="1"/>
          <p:nvPr/>
        </p:nvSpPr>
        <p:spPr>
          <a:xfrm>
            <a:off x="1221817" y="4261891"/>
            <a:ext cx="3606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1 Entropy</a:t>
            </a: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2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IAT_Ratio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3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Section_corrupt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4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EntryPoint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5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DLL_Characteristics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FileSize</a:t>
            </a:r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6CFA75A3-FC1E-4531-B066-75C4369FAA3F}"/>
              </a:ext>
            </a:extLst>
          </p:cNvPr>
          <p:cNvSpPr/>
          <p:nvPr/>
        </p:nvSpPr>
        <p:spPr>
          <a:xfrm rot="5400000">
            <a:off x="4506182" y="474456"/>
            <a:ext cx="329277" cy="6746200"/>
          </a:xfrm>
          <a:prstGeom prst="leftBrace">
            <a:avLst>
              <a:gd name="adj1" fmla="val 61190"/>
              <a:gd name="adj2" fmla="val 49751"/>
            </a:avLst>
          </a:prstGeom>
          <a:ln w="38100">
            <a:solidFill>
              <a:srgbClr val="73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C21220-FD71-4D99-A01D-004400F8C28D}"/>
              </a:ext>
            </a:extLst>
          </p:cNvPr>
          <p:cNvGrpSpPr/>
          <p:nvPr/>
        </p:nvGrpSpPr>
        <p:grpSpPr>
          <a:xfrm>
            <a:off x="992952" y="2123948"/>
            <a:ext cx="7396070" cy="1563040"/>
            <a:chOff x="234105" y="1778757"/>
            <a:chExt cx="8750370" cy="18716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B2641C3-1396-4552-82C0-1FC6932EF848}"/>
                </a:ext>
              </a:extLst>
            </p:cNvPr>
            <p:cNvGrpSpPr/>
            <p:nvPr/>
          </p:nvGrpSpPr>
          <p:grpSpPr>
            <a:xfrm>
              <a:off x="234105" y="1778757"/>
              <a:ext cx="8750370" cy="1871647"/>
              <a:chOff x="632817" y="2585684"/>
              <a:chExt cx="9950955" cy="227956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606D65F-4E9F-40F3-81B9-C0153E42501A}"/>
                  </a:ext>
                </a:extLst>
              </p:cNvPr>
              <p:cNvGrpSpPr/>
              <p:nvPr userDrawn="1"/>
            </p:nvGrpSpPr>
            <p:grpSpPr>
              <a:xfrm>
                <a:off x="4622695" y="2724364"/>
                <a:ext cx="1957701" cy="1799297"/>
                <a:chOff x="4541767" y="1373258"/>
                <a:chExt cx="1957701" cy="179929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92612995-74A8-460F-9F98-00EAA62F1D4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467" y="1373258"/>
                  <a:ext cx="1267530" cy="126753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7FB6910-691B-4CF7-83D1-8974DF0FFB4D}"/>
                    </a:ext>
                  </a:extLst>
                </p:cNvPr>
                <p:cNvSpPr txBox="1"/>
                <p:nvPr userDrawn="1"/>
              </p:nvSpPr>
              <p:spPr>
                <a:xfrm>
                  <a:off x="4541767" y="2710405"/>
                  <a:ext cx="1957701" cy="4621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7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Feature </a:t>
                  </a:r>
                  <a:r>
                    <a:rPr lang="ko-KR" altLang="en-US" sz="17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추출</a:t>
                  </a: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A3668F5-9801-441B-994D-DDE70670CB09}"/>
                  </a:ext>
                </a:extLst>
              </p:cNvPr>
              <p:cNvGrpSpPr/>
              <p:nvPr userDrawn="1"/>
            </p:nvGrpSpPr>
            <p:grpSpPr>
              <a:xfrm>
                <a:off x="632817" y="2585684"/>
                <a:ext cx="2176850" cy="1999950"/>
                <a:chOff x="632817" y="1360226"/>
                <a:chExt cx="2176851" cy="1876028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CEA1F4AD-F170-4EDF-B4AF-816595A2E62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05" y="1360226"/>
                  <a:ext cx="1597676" cy="1597677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C9AC1A7-F6AC-4A98-91A2-D0702CE02AF7}"/>
                    </a:ext>
                  </a:extLst>
                </p:cNvPr>
                <p:cNvSpPr txBox="1"/>
                <p:nvPr userDrawn="1"/>
              </p:nvSpPr>
              <p:spPr>
                <a:xfrm>
                  <a:off x="632817" y="2802741"/>
                  <a:ext cx="2176851" cy="433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7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사용자 폴더 선택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8CB3850-A58B-4DED-AD92-0FF444F335F9}"/>
                  </a:ext>
                </a:extLst>
              </p:cNvPr>
              <p:cNvGrpSpPr/>
              <p:nvPr userDrawn="1"/>
            </p:nvGrpSpPr>
            <p:grpSpPr>
              <a:xfrm>
                <a:off x="8231711" y="2585684"/>
                <a:ext cx="2352061" cy="2279565"/>
                <a:chOff x="8122601" y="1461931"/>
                <a:chExt cx="2352061" cy="2279564"/>
              </a:xfrm>
            </p:grpSpPr>
            <p:pic>
              <p:nvPicPr>
                <p:cNvPr id="9" name="그림 8" descr="옅은, 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BD92E791-FAD6-487A-A46D-1398B2731B1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33131" y="1461931"/>
                  <a:ext cx="1531003" cy="1531002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D899A9A-5EA5-4251-AAD7-7BEE03C95C15}"/>
                    </a:ext>
                  </a:extLst>
                </p:cNvPr>
                <p:cNvSpPr txBox="1"/>
                <p:nvPr userDrawn="1"/>
              </p:nvSpPr>
              <p:spPr>
                <a:xfrm>
                  <a:off x="8122601" y="2937757"/>
                  <a:ext cx="2352061" cy="803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700" dirty="0" err="1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RandomForest</a:t>
                  </a:r>
                  <a:r>
                    <a:rPr lang="en-US" altLang="ko-KR" sz="17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  <a:r>
                    <a:rPr lang="ko-KR" altLang="en-US" sz="17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모델 </a:t>
                  </a:r>
                </a:p>
              </p:txBody>
            </p:sp>
          </p:grp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0E2D1B1-6350-4E14-9A10-998E2A15E6FC}"/>
                </a:ext>
              </a:extLst>
            </p:cNvPr>
            <p:cNvCxnSpPr>
              <a:cxnSpLocks/>
            </p:cNvCxnSpPr>
            <p:nvPr/>
          </p:nvCxnSpPr>
          <p:spPr>
            <a:xfrm>
              <a:off x="2440080" y="2590451"/>
              <a:ext cx="1247084" cy="0"/>
            </a:xfrm>
            <a:prstGeom prst="straightConnector1">
              <a:avLst/>
            </a:prstGeom>
            <a:ln w="762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39AAD98-9A37-4F6F-8A9B-089A8015CAEF}"/>
                </a:ext>
              </a:extLst>
            </p:cNvPr>
            <p:cNvCxnSpPr>
              <a:cxnSpLocks/>
            </p:cNvCxnSpPr>
            <p:nvPr/>
          </p:nvCxnSpPr>
          <p:spPr>
            <a:xfrm>
              <a:off x="5545060" y="2658857"/>
              <a:ext cx="1247084" cy="0"/>
            </a:xfrm>
            <a:prstGeom prst="straightConnector1">
              <a:avLst/>
            </a:prstGeom>
            <a:ln w="762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242CE4D-9C7A-4313-AC1F-97C2EDDE6E1A}"/>
              </a:ext>
            </a:extLst>
          </p:cNvPr>
          <p:cNvSpPr txBox="1"/>
          <p:nvPr/>
        </p:nvSpPr>
        <p:spPr>
          <a:xfrm>
            <a:off x="4821901" y="3920636"/>
            <a:ext cx="3914037" cy="30623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ProcessInit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DLL_ch2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ProcessTerm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DLL_ch3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ThreadInit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DLL_ch4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ThreadTerm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DLL_ch5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HighEntropyVirtualAddressSpac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DLL_ch6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DynamicBase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DLL_ch7  Code integrity check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DLL_ch8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NxCompatible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DLL_ch9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NoIsolation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DLL_ch10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NoSeh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DLL_ch11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NoBind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DLL_ch12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AppContainer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DLL_ch13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WdmDriver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DLL_ch14  Control flow guard</a:t>
            </a:r>
          </a:p>
          <a:p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DLL_ch15  </a:t>
            </a: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TerminalServerAware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D4BCFA78-7DB9-4992-B63C-6817F45888E9}"/>
              </a:ext>
            </a:extLst>
          </p:cNvPr>
          <p:cNvSpPr/>
          <p:nvPr/>
        </p:nvSpPr>
        <p:spPr>
          <a:xfrm>
            <a:off x="4818011" y="4068628"/>
            <a:ext cx="45719" cy="2587039"/>
          </a:xfrm>
          <a:prstGeom prst="leftBracket">
            <a:avLst/>
          </a:prstGeom>
          <a:ln w="28575">
            <a:solidFill>
              <a:srgbClr val="73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99BA89-452B-42D5-9ED1-FEA61E0D9700}"/>
              </a:ext>
            </a:extLst>
          </p:cNvPr>
          <p:cNvSpPr txBox="1"/>
          <p:nvPr/>
        </p:nvSpPr>
        <p:spPr>
          <a:xfrm>
            <a:off x="5133602" y="1143653"/>
            <a:ext cx="3255421" cy="706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13B63"/>
                </a:solidFill>
                <a:latin typeface="Gill Sans MT" panose="020B0502020104020203" pitchFamily="34" charset="0"/>
                <a:ea typeface="나눔스퀘어_ac ExtraBold" panose="020B0600000101010101" pitchFamily="50" charset="-127"/>
              </a:rPr>
              <a:t>“</a:t>
            </a:r>
            <a:r>
              <a:rPr lang="en-US" altLang="ko-KR" sz="2400" dirty="0">
                <a:solidFill>
                  <a:srgbClr val="F13B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</a:t>
            </a:r>
            <a:r>
              <a:rPr lang="ko-KR" altLang="en-US" sz="2400" dirty="0">
                <a:solidFill>
                  <a:srgbClr val="F13B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</a:t>
            </a:r>
            <a:r>
              <a:rPr lang="en-US" altLang="ko-KR" sz="2400" dirty="0">
                <a:solidFill>
                  <a:srgbClr val="F13B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</a:t>
            </a:r>
            <a:r>
              <a:rPr lang="ko-KR" altLang="en-US" sz="2400" dirty="0">
                <a:solidFill>
                  <a:srgbClr val="F13B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</a:t>
            </a:r>
            <a:r>
              <a:rPr lang="en-US" altLang="ko-KR" sz="4000" dirty="0">
                <a:solidFill>
                  <a:srgbClr val="F13B63"/>
                </a:solidFill>
                <a:latin typeface="Gill Sans MT" panose="020B0502020104020203" pitchFamily="34" charset="0"/>
                <a:ea typeface="나눔스퀘어_ac ExtraBold" panose="020B0600000101010101" pitchFamily="50" charset="-127"/>
              </a:rPr>
              <a:t>”</a:t>
            </a:r>
            <a:endParaRPr lang="ko-KR" altLang="en-US" sz="2400" dirty="0">
              <a:solidFill>
                <a:srgbClr val="F13B63"/>
              </a:solidFill>
              <a:latin typeface="Gill Sans MT" panose="020B0502020104020203" pitchFamily="34" charset="0"/>
              <a:ea typeface="나눔스퀘어_ac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FB1CA1E-F61C-4D29-B4DA-565EA3DB70E7}"/>
              </a:ext>
            </a:extLst>
          </p:cNvPr>
          <p:cNvCxnSpPr>
            <a:cxnSpLocks/>
          </p:cNvCxnSpPr>
          <p:nvPr/>
        </p:nvCxnSpPr>
        <p:spPr>
          <a:xfrm>
            <a:off x="4344633" y="5390991"/>
            <a:ext cx="438255" cy="0"/>
          </a:xfrm>
          <a:prstGeom prst="line">
            <a:avLst/>
          </a:prstGeom>
          <a:ln w="28575">
            <a:solidFill>
              <a:srgbClr val="73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5E2F94B-F566-4624-A235-71E847272C5E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[Machine Learning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동작과정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0476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623DF66E-CE4F-4BD9-BDD6-16C2514182C3}"/>
              </a:ext>
            </a:extLst>
          </p:cNvPr>
          <p:cNvSpPr txBox="1"/>
          <p:nvPr/>
        </p:nvSpPr>
        <p:spPr>
          <a:xfrm>
            <a:off x="457801" y="1404471"/>
            <a:ext cx="8009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[Feature 1 Entropy]</a:t>
            </a:r>
          </a:p>
          <a:p>
            <a:pPr marL="0" marR="0" lvl="0" indent="0" algn="l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정보의 밀집도가 높으면 엔트로피 값이 크다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73D5A-3E02-4689-8CCF-D513253D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843EC-A65C-41F5-A821-A28585207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27" y="3113149"/>
            <a:ext cx="5100611" cy="360175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1CC5131C-56D7-4E6D-B5BB-1236778509C2}"/>
              </a:ext>
            </a:extLst>
          </p:cNvPr>
          <p:cNvGrpSpPr/>
          <p:nvPr/>
        </p:nvGrpSpPr>
        <p:grpSpPr>
          <a:xfrm>
            <a:off x="295783" y="3583755"/>
            <a:ext cx="3520438" cy="2477936"/>
            <a:chOff x="295783" y="3429000"/>
            <a:chExt cx="3520438" cy="2295332"/>
          </a:xfrm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3A419BBD-46D4-4191-A8A3-5EC1F50C508C}"/>
                </a:ext>
              </a:extLst>
            </p:cNvPr>
            <p:cNvSpPr/>
            <p:nvPr/>
          </p:nvSpPr>
          <p:spPr bwMode="auto">
            <a:xfrm>
              <a:off x="295783" y="3429000"/>
              <a:ext cx="3520438" cy="2295332"/>
            </a:xfrm>
            <a:prstGeom prst="flowChartProcess">
              <a:avLst/>
            </a:prstGeom>
            <a:noFill/>
            <a:ln w="57150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779A12-B249-4B30-A6A2-CABF0C8E4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788" y="3766928"/>
              <a:ext cx="2662427" cy="115500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7DC7B-3D51-4C41-AF27-1B684E976B4F}"/>
                </a:ext>
              </a:extLst>
            </p:cNvPr>
            <p:cNvSpPr txBox="1"/>
            <p:nvPr/>
          </p:nvSpPr>
          <p:spPr>
            <a:xfrm>
              <a:off x="469266" y="5075198"/>
              <a:ext cx="3215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파일 비트의 엔트로피 값을 구함</a:t>
              </a:r>
              <a:endPara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956E0F-28D0-4413-A08E-E42544C67903}"/>
              </a:ext>
            </a:extLst>
          </p:cNvPr>
          <p:cNvGrpSpPr/>
          <p:nvPr/>
        </p:nvGrpSpPr>
        <p:grpSpPr>
          <a:xfrm>
            <a:off x="5528933" y="1320244"/>
            <a:ext cx="3018686" cy="1647293"/>
            <a:chOff x="5756989" y="1280895"/>
            <a:chExt cx="2505513" cy="16152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DA65177-F2F3-48A0-9F61-5CD74510385A}"/>
                </a:ext>
              </a:extLst>
            </p:cNvPr>
            <p:cNvGrpSpPr/>
            <p:nvPr/>
          </p:nvGrpSpPr>
          <p:grpSpPr>
            <a:xfrm>
              <a:off x="5756989" y="1280895"/>
              <a:ext cx="2505513" cy="1615229"/>
              <a:chOff x="1024743" y="3522059"/>
              <a:chExt cx="4174898" cy="2108756"/>
            </a:xfrm>
          </p:grpSpPr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2FD8DE08-A40B-4956-977A-EF41821E0CB9}"/>
                  </a:ext>
                </a:extLst>
              </p:cNvPr>
              <p:cNvSpPr/>
              <p:nvPr userDrawn="1"/>
            </p:nvSpPr>
            <p:spPr bwMode="auto">
              <a:xfrm>
                <a:off x="1024743" y="3522059"/>
                <a:ext cx="1780878" cy="2108756"/>
              </a:xfrm>
              <a:prstGeom prst="flowChartProcess">
                <a:avLst/>
              </a:prstGeom>
              <a:noFill/>
              <a:ln w="38100">
                <a:solidFill>
                  <a:srgbClr val="00B0F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7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2BFBE7C6-6C17-459C-809C-685B32B1B029}"/>
                  </a:ext>
                </a:extLst>
              </p:cNvPr>
              <p:cNvSpPr/>
              <p:nvPr userDrawn="1"/>
            </p:nvSpPr>
            <p:spPr bwMode="auto">
              <a:xfrm>
                <a:off x="4190302" y="3818349"/>
                <a:ext cx="1009339" cy="1516697"/>
              </a:xfrm>
              <a:prstGeom prst="flowChartProcess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7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1500C4-6EF3-4BD3-930C-0A773E4DD732}"/>
                  </a:ext>
                </a:extLst>
              </p:cNvPr>
              <p:cNvSpPr txBox="1"/>
              <p:nvPr userDrawn="1"/>
            </p:nvSpPr>
            <p:spPr>
              <a:xfrm>
                <a:off x="3201326" y="4238356"/>
                <a:ext cx="554462" cy="74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≤</a:t>
                </a: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6D1A623D-C1C9-4874-899E-32C7DF8F3986}"/>
                  </a:ext>
                </a:extLst>
              </p:cNvPr>
              <p:cNvSpPr/>
              <p:nvPr userDrawn="1"/>
            </p:nvSpPr>
            <p:spPr bwMode="auto">
              <a:xfrm>
                <a:off x="1269591" y="4502163"/>
                <a:ext cx="417251" cy="40837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8578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25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34217DF-43C0-44A9-AED3-8667F7393742}"/>
                </a:ext>
              </a:extLst>
            </p:cNvPr>
            <p:cNvSpPr/>
            <p:nvPr/>
          </p:nvSpPr>
          <p:spPr bwMode="auto">
            <a:xfrm>
              <a:off x="6008727" y="1569674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F1A72D2-89EF-4DE6-AE5C-073A48321B8B}"/>
                </a:ext>
              </a:extLst>
            </p:cNvPr>
            <p:cNvSpPr/>
            <p:nvPr/>
          </p:nvSpPr>
          <p:spPr bwMode="auto">
            <a:xfrm>
              <a:off x="6422622" y="1417425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CD339A-8E4F-4657-80B9-3CE443E6269B}"/>
                </a:ext>
              </a:extLst>
            </p:cNvPr>
            <p:cNvSpPr/>
            <p:nvPr/>
          </p:nvSpPr>
          <p:spPr bwMode="auto">
            <a:xfrm>
              <a:off x="6315808" y="1916902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ABA0566-F01D-4739-8A66-59ADE5526F73}"/>
                </a:ext>
              </a:extLst>
            </p:cNvPr>
            <p:cNvSpPr/>
            <p:nvPr/>
          </p:nvSpPr>
          <p:spPr bwMode="auto">
            <a:xfrm>
              <a:off x="6133811" y="2325529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F743610-B729-4E66-8295-45695BB6B519}"/>
                </a:ext>
              </a:extLst>
            </p:cNvPr>
            <p:cNvSpPr/>
            <p:nvPr/>
          </p:nvSpPr>
          <p:spPr bwMode="auto">
            <a:xfrm>
              <a:off x="7692173" y="1646198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76B2CA9-7704-4AA5-89AC-16033A8C3D34}"/>
                </a:ext>
              </a:extLst>
            </p:cNvPr>
            <p:cNvSpPr/>
            <p:nvPr/>
          </p:nvSpPr>
          <p:spPr bwMode="auto">
            <a:xfrm>
              <a:off x="7944941" y="1588690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D249500-8CE5-4EBC-8883-740ECA691709}"/>
                </a:ext>
              </a:extLst>
            </p:cNvPr>
            <p:cNvSpPr/>
            <p:nvPr/>
          </p:nvSpPr>
          <p:spPr bwMode="auto">
            <a:xfrm>
              <a:off x="7979001" y="1891608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DD003BF-58CA-4A8D-B433-A72B7771E543}"/>
                </a:ext>
              </a:extLst>
            </p:cNvPr>
            <p:cNvSpPr/>
            <p:nvPr/>
          </p:nvSpPr>
          <p:spPr bwMode="auto">
            <a:xfrm>
              <a:off x="7751252" y="1961221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EC311B2-046E-4EBE-B642-2E9C1E15C57C}"/>
                </a:ext>
              </a:extLst>
            </p:cNvPr>
            <p:cNvSpPr/>
            <p:nvPr/>
          </p:nvSpPr>
          <p:spPr bwMode="auto">
            <a:xfrm>
              <a:off x="7837889" y="2253997"/>
              <a:ext cx="248609" cy="30450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B8A067-10DB-415A-9B16-BDCA58CD2B89}"/>
              </a:ext>
            </a:extLst>
          </p:cNvPr>
          <p:cNvGrpSpPr/>
          <p:nvPr/>
        </p:nvGrpSpPr>
        <p:grpSpPr>
          <a:xfrm>
            <a:off x="7931655" y="3294381"/>
            <a:ext cx="1212345" cy="647000"/>
            <a:chOff x="8870731" y="1404471"/>
            <a:chExt cx="1274873" cy="70810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18F92B3-B92A-4C9E-A1AA-150FD9802842}"/>
                </a:ext>
              </a:extLst>
            </p:cNvPr>
            <p:cNvSpPr/>
            <p:nvPr/>
          </p:nvSpPr>
          <p:spPr>
            <a:xfrm>
              <a:off x="8870731" y="1404471"/>
              <a:ext cx="1261241" cy="708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BEF14D75-3B42-485F-BA9B-8D354BEE88AC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603199"/>
              <a:ext cx="3320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2B6B126-9457-40F0-887A-CADA52A75418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881724"/>
              <a:ext cx="33206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66A556F-5AA3-43C0-BD27-C5D10A7E72D2}"/>
                </a:ext>
              </a:extLst>
            </p:cNvPr>
            <p:cNvSpPr txBox="1"/>
            <p:nvPr/>
          </p:nvSpPr>
          <p:spPr>
            <a:xfrm>
              <a:off x="9480331" y="1426962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악성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EAAD2F-C7C0-4B5A-B68A-E9D22B7EA85B}"/>
                </a:ext>
              </a:extLst>
            </p:cNvPr>
            <p:cNvSpPr txBox="1"/>
            <p:nvPr/>
          </p:nvSpPr>
          <p:spPr>
            <a:xfrm>
              <a:off x="9493963" y="1721176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364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22AB4EB9-9C80-454A-8CF4-10B2BC18252E}"/>
              </a:ext>
            </a:extLst>
          </p:cNvPr>
          <p:cNvSpPr txBox="1"/>
          <p:nvPr/>
        </p:nvSpPr>
        <p:spPr>
          <a:xfrm>
            <a:off x="457801" y="1404471"/>
            <a:ext cx="8009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[Feature 2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IAT_Ratio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marL="0" marR="0" lvl="0" indent="0" algn="l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IAT(Import Address Table)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프로그램에서 사용되는 라이브러리에서 어떤 함수를 사용하는지 함수 명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함수시작 주소 등에 대한 정보를 기술한 테이블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A43C05-1C38-4190-8B72-5795E41F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F880D3-B5AD-40CA-ABBE-803ACE339A43}"/>
              </a:ext>
            </a:extLst>
          </p:cNvPr>
          <p:cNvGrpSpPr/>
          <p:nvPr/>
        </p:nvGrpSpPr>
        <p:grpSpPr>
          <a:xfrm>
            <a:off x="152929" y="3771900"/>
            <a:ext cx="4466941" cy="2158384"/>
            <a:chOff x="203903" y="3299588"/>
            <a:chExt cx="5557705" cy="26306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B2317-6AD6-4326-8D7F-A66BA2DF442E}"/>
                </a:ext>
              </a:extLst>
            </p:cNvPr>
            <p:cNvSpPr txBox="1"/>
            <p:nvPr userDrawn="1"/>
          </p:nvSpPr>
          <p:spPr>
            <a:xfrm>
              <a:off x="203903" y="3299588"/>
              <a:ext cx="285917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rgbClr val="733A5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&lt;ex&gt;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45FF71-C8E5-49A5-AF63-84652ED9B865}"/>
                    </a:ext>
                  </a:extLst>
                </p:cNvPr>
                <p:cNvSpPr txBox="1"/>
                <p:nvPr userDrawn="1"/>
              </p:nvSpPr>
              <p:spPr>
                <a:xfrm>
                  <a:off x="2494280" y="4197980"/>
                  <a:ext cx="3211618" cy="7202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pt-BR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 smtClean="0">
                              <a:solidFill>
                                <a:srgbClr val="1F1C17"/>
                              </a:solidFill>
                              <a:latin typeface="Cambria Math" panose="02040503050406030204" pitchFamily="18" charset="0"/>
                            </a:rPr>
                            <m:t>악성</m:t>
                          </m:r>
                          <m:r>
                            <a:rPr lang="en-US" altLang="ko-KR" sz="2400" b="0" i="1" smtClean="0">
                              <a:solidFill>
                                <a:srgbClr val="1F1C1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0" i="1" smtClean="0">
                              <a:solidFill>
                                <a:srgbClr val="1F1C17"/>
                              </a:solidFill>
                              <a:latin typeface="Cambria Math" panose="02040503050406030204" pitchFamily="18" charset="0"/>
                            </a:rPr>
                            <m:t>𝐴𝑃𝐼</m:t>
                          </m:r>
                        </m:num>
                        <m:den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전체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𝐴𝑃𝐼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=</m:t>
                      </m:r>
                    </m:oMath>
                  </a14:m>
                  <a:r>
                    <a:rPr lang="pt-BR" altLang="ko-KR" sz="28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pt-BR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altLang="ko-KR" sz="240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= 0.3</a:t>
                  </a:r>
                  <a:endParaRPr lang="ko-KR" altLang="en-US" sz="21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345FF71-C8E5-49A5-AF63-84652ED9B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 userDrawn="1"/>
              </p:nvSpPr>
              <p:spPr>
                <a:xfrm>
                  <a:off x="2494280" y="4197980"/>
                  <a:ext cx="3211618" cy="720262"/>
                </a:xfrm>
                <a:prstGeom prst="rect">
                  <a:avLst/>
                </a:prstGeom>
                <a:blipFill>
                  <a:blip r:embed="rId2"/>
                  <a:stretch>
                    <a:fillRect r="-6604" b="-26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순서도: 처리 6">
              <a:extLst>
                <a:ext uri="{FF2B5EF4-FFF2-40B4-BE49-F238E27FC236}">
                  <a16:creationId xmlns:a16="http://schemas.microsoft.com/office/drawing/2014/main" id="{010A920F-1819-4BAE-BC44-D88551DD389B}"/>
                </a:ext>
              </a:extLst>
            </p:cNvPr>
            <p:cNvSpPr/>
            <p:nvPr userDrawn="1"/>
          </p:nvSpPr>
          <p:spPr bwMode="auto">
            <a:xfrm>
              <a:off x="203903" y="3305908"/>
              <a:ext cx="5557705" cy="2624376"/>
            </a:xfrm>
            <a:prstGeom prst="flowChartProcess">
              <a:avLst/>
            </a:prstGeom>
            <a:noFill/>
            <a:ln w="57150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7CCCA5-0AFE-4447-8D85-DD23B4137CB4}"/>
                </a:ext>
              </a:extLst>
            </p:cNvPr>
            <p:cNvSpPr txBox="1"/>
            <p:nvPr userDrawn="1"/>
          </p:nvSpPr>
          <p:spPr>
            <a:xfrm>
              <a:off x="248230" y="4017931"/>
              <a:ext cx="23370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rgbClr val="00B0F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Printf</a:t>
              </a:r>
              <a:endParaRPr lang="en-US" altLang="ko-KR" sz="2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 err="1">
                  <a:solidFill>
                    <a:srgbClr val="00B0F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Scanf</a:t>
              </a:r>
              <a:endParaRPr lang="en-US" altLang="ko-KR" sz="2000" dirty="0">
                <a:solidFill>
                  <a:srgbClr val="00B0F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 err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Openprossess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EBAE0B-35DB-4DD8-8E24-5D6D81F3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497" y="3170871"/>
            <a:ext cx="4401688" cy="306758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67A3F954-5F73-4C75-B194-8F71BA1F7B7D}"/>
              </a:ext>
            </a:extLst>
          </p:cNvPr>
          <p:cNvGrpSpPr/>
          <p:nvPr/>
        </p:nvGrpSpPr>
        <p:grpSpPr>
          <a:xfrm>
            <a:off x="7931655" y="3294381"/>
            <a:ext cx="1212345" cy="647000"/>
            <a:chOff x="8870731" y="1404471"/>
            <a:chExt cx="1274873" cy="70810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2C57121-A5D6-480A-881B-74BE8FBF3CCC}"/>
                </a:ext>
              </a:extLst>
            </p:cNvPr>
            <p:cNvSpPr/>
            <p:nvPr/>
          </p:nvSpPr>
          <p:spPr>
            <a:xfrm>
              <a:off x="8870731" y="1404471"/>
              <a:ext cx="1261241" cy="708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57F9D51-8DCC-43DD-847F-03DEC0ED24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603199"/>
              <a:ext cx="3320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5D864F0-8415-4A7E-89EE-8A756A6FCF5A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881724"/>
              <a:ext cx="33206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07A2DA-69B8-4DFE-9458-1156CD3D808B}"/>
                </a:ext>
              </a:extLst>
            </p:cNvPr>
            <p:cNvSpPr txBox="1"/>
            <p:nvPr/>
          </p:nvSpPr>
          <p:spPr>
            <a:xfrm>
              <a:off x="9480331" y="1426962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악성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C7EB0-9C9B-46BC-AC36-2F531DE2CB41}"/>
                </a:ext>
              </a:extLst>
            </p:cNvPr>
            <p:cNvSpPr txBox="1"/>
            <p:nvPr/>
          </p:nvSpPr>
          <p:spPr>
            <a:xfrm>
              <a:off x="9493963" y="1721176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70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80ACAF-8029-4AFC-AE7D-DBDF6007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DBB6887-9FE9-4FC2-A4E9-28785D6D90EA}"/>
              </a:ext>
            </a:extLst>
          </p:cNvPr>
          <p:cNvGrpSpPr/>
          <p:nvPr/>
        </p:nvGrpSpPr>
        <p:grpSpPr>
          <a:xfrm>
            <a:off x="367683" y="2761861"/>
            <a:ext cx="8408634" cy="3569931"/>
            <a:chOff x="595403" y="2636670"/>
            <a:chExt cx="7727309" cy="3906137"/>
          </a:xfrm>
        </p:grpSpPr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74B7999A-44CF-47BB-BE0A-5C0E9FE6D6A5}"/>
                </a:ext>
              </a:extLst>
            </p:cNvPr>
            <p:cNvSpPr/>
            <p:nvPr/>
          </p:nvSpPr>
          <p:spPr bwMode="auto">
            <a:xfrm>
              <a:off x="595403" y="2636670"/>
              <a:ext cx="7727309" cy="3906137"/>
            </a:xfrm>
            <a:prstGeom prst="flowChartProcess">
              <a:avLst/>
            </a:prstGeom>
            <a:noFill/>
            <a:ln w="57150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A01C60-2B22-4A10-8BAF-ACBF9D26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496" y="3451278"/>
              <a:ext cx="3674692" cy="26722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642822-B008-4C18-9D3B-6FD43D96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9058" y="3366638"/>
              <a:ext cx="3741785" cy="275685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4E95D3-C41D-47C3-8F93-AF40FFEA950A}"/>
                </a:ext>
              </a:extLst>
            </p:cNvPr>
            <p:cNvSpPr txBox="1"/>
            <p:nvPr/>
          </p:nvSpPr>
          <p:spPr>
            <a:xfrm>
              <a:off x="833795" y="2779202"/>
              <a:ext cx="2917208" cy="37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1. </a:t>
              </a:r>
              <a:r>
                <a: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일반 </a:t>
              </a:r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.Text Section Header</a:t>
              </a:r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38EB81-96AA-4E29-B727-A5FE46BEAAB6}"/>
                </a:ext>
              </a:extLst>
            </p:cNvPr>
            <p:cNvSpPr txBox="1"/>
            <p:nvPr/>
          </p:nvSpPr>
          <p:spPr>
            <a:xfrm>
              <a:off x="4606252" y="2779202"/>
              <a:ext cx="3594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2. </a:t>
              </a:r>
              <a:r>
                <a:rPr lang="ko-KR" altLang="en-US" sz="1600" dirty="0">
                  <a:solidFill>
                    <a:srgbClr val="F13B6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악성코드</a:t>
              </a:r>
              <a:r>
                <a:rPr lang="ko-KR" altLang="en-US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 </a:t>
              </a:r>
              <a:r>
                <a:rPr lang="en-US" altLang="ko-KR" sz="16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.Text Section Header</a:t>
              </a:r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259B254-6AC8-4608-A678-A4361C4446E0}"/>
                </a:ext>
              </a:extLst>
            </p:cNvPr>
            <p:cNvCxnSpPr>
              <a:cxnSpLocks/>
            </p:cNvCxnSpPr>
            <p:nvPr/>
          </p:nvCxnSpPr>
          <p:spPr>
            <a:xfrm>
              <a:off x="4381134" y="2636670"/>
              <a:ext cx="0" cy="3906137"/>
            </a:xfrm>
            <a:prstGeom prst="line">
              <a:avLst/>
            </a:prstGeom>
            <a:ln w="57150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E0C660-7EB0-436F-8520-49E6F24E98E6}"/>
                </a:ext>
              </a:extLst>
            </p:cNvPr>
            <p:cNvSpPr/>
            <p:nvPr/>
          </p:nvSpPr>
          <p:spPr bwMode="auto">
            <a:xfrm>
              <a:off x="2942557" y="3603265"/>
              <a:ext cx="312938" cy="230819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57B4789-B45B-4867-979C-8244E1522A1A}"/>
                </a:ext>
              </a:extLst>
            </p:cNvPr>
            <p:cNvSpPr/>
            <p:nvPr/>
          </p:nvSpPr>
          <p:spPr bwMode="auto">
            <a:xfrm>
              <a:off x="2942557" y="5514386"/>
              <a:ext cx="1360654" cy="609105"/>
            </a:xfrm>
            <a:prstGeom prst="rect">
              <a:avLst/>
            </a:prstGeom>
            <a:noFill/>
            <a:ln w="2857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393AD84-D31F-4A6F-83AA-125FA7E1E9C1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099026" y="3834084"/>
              <a:ext cx="549922" cy="1747748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092340-7241-4875-822E-B1D5C2A009FF}"/>
                </a:ext>
              </a:extLst>
            </p:cNvPr>
            <p:cNvSpPr/>
            <p:nvPr/>
          </p:nvSpPr>
          <p:spPr bwMode="auto">
            <a:xfrm>
              <a:off x="6826044" y="3510436"/>
              <a:ext cx="312938" cy="2308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38C3138-DC87-4E5F-A2F9-42886C239D36}"/>
                </a:ext>
              </a:extLst>
            </p:cNvPr>
            <p:cNvSpPr/>
            <p:nvPr/>
          </p:nvSpPr>
          <p:spPr bwMode="auto">
            <a:xfrm>
              <a:off x="6801712" y="5396734"/>
              <a:ext cx="1396420" cy="7394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B19A419-4801-4468-86FF-EC1D20794ECB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>
              <a:off x="6982513" y="3741255"/>
              <a:ext cx="517409" cy="165547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B28ED44-A3DB-422D-B4B0-A3D2D21D2FCF}"/>
              </a:ext>
            </a:extLst>
          </p:cNvPr>
          <p:cNvSpPr txBox="1"/>
          <p:nvPr/>
        </p:nvSpPr>
        <p:spPr>
          <a:xfrm>
            <a:off x="457801" y="1404471"/>
            <a:ext cx="80092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[Feature 3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Section_corrupt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Section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오염되었는지 확인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(packing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파일은 오염되었을 확률이 높음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8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718049-F7EE-4A66-9FF2-E8CFD5EB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D4C28E-1EA1-42FE-9A3C-FA3577747B47}"/>
              </a:ext>
            </a:extLst>
          </p:cNvPr>
          <p:cNvGrpSpPr/>
          <p:nvPr/>
        </p:nvGrpSpPr>
        <p:grpSpPr>
          <a:xfrm>
            <a:off x="180394" y="3143002"/>
            <a:ext cx="8783212" cy="3024462"/>
            <a:chOff x="215884" y="3102196"/>
            <a:chExt cx="8783212" cy="3024462"/>
          </a:xfrm>
        </p:grpSpPr>
        <p:sp>
          <p:nvSpPr>
            <p:cNvPr id="5" name="순서도: 처리 4">
              <a:extLst>
                <a:ext uri="{FF2B5EF4-FFF2-40B4-BE49-F238E27FC236}">
                  <a16:creationId xmlns:a16="http://schemas.microsoft.com/office/drawing/2014/main" id="{903AFFB6-7A6D-4325-9111-8CAF48D6F3FA}"/>
                </a:ext>
              </a:extLst>
            </p:cNvPr>
            <p:cNvSpPr/>
            <p:nvPr userDrawn="1"/>
          </p:nvSpPr>
          <p:spPr bwMode="auto">
            <a:xfrm>
              <a:off x="215884" y="3102196"/>
              <a:ext cx="4372019" cy="3024462"/>
            </a:xfrm>
            <a:prstGeom prst="flowChartProcess">
              <a:avLst/>
            </a:prstGeom>
            <a:noFill/>
            <a:ln w="57150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4FFADCA-C295-446F-9F06-462805CF0843}"/>
                </a:ext>
              </a:extLst>
            </p:cNvPr>
            <p:cNvGrpSpPr/>
            <p:nvPr userDrawn="1"/>
          </p:nvGrpSpPr>
          <p:grpSpPr>
            <a:xfrm>
              <a:off x="282442" y="3450958"/>
              <a:ext cx="4372007" cy="2220330"/>
              <a:chOff x="308424" y="3069358"/>
              <a:chExt cx="6447035" cy="29794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796516-4A32-4782-9230-7B99A285C075}"/>
                  </a:ext>
                </a:extLst>
              </p:cNvPr>
              <p:cNvSpPr txBox="1"/>
              <p:nvPr userDrawn="1"/>
            </p:nvSpPr>
            <p:spPr>
              <a:xfrm>
                <a:off x="1502039" y="5594544"/>
                <a:ext cx="1856684" cy="454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정상 파일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95DAFE-2027-46FF-891C-4F29A51DDAEA}"/>
                  </a:ext>
                </a:extLst>
              </p:cNvPr>
              <p:cNvSpPr txBox="1"/>
              <p:nvPr userDrawn="1"/>
            </p:nvSpPr>
            <p:spPr>
              <a:xfrm>
                <a:off x="3919406" y="5594544"/>
                <a:ext cx="1564327" cy="454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악성 파일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A7752-B5E7-4300-808B-4C0C5B800D5C}"/>
                  </a:ext>
                </a:extLst>
              </p:cNvPr>
              <p:cNvSpPr txBox="1"/>
              <p:nvPr userDrawn="1"/>
            </p:nvSpPr>
            <p:spPr>
              <a:xfrm>
                <a:off x="308424" y="3069358"/>
                <a:ext cx="2437372" cy="41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Entrypoint</a:t>
                </a:r>
                <a:r>
                  <a:rPr lang="en-US" altLang="ko-KR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위치</a:t>
                </a: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BB599F0-141C-4ED5-AEF8-223C8F29003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38" t="17393" r="25209" b="16958"/>
              <a:stretch/>
            </p:blipFill>
            <p:spPr>
              <a:xfrm>
                <a:off x="1330171" y="3525644"/>
                <a:ext cx="1627860" cy="2068899"/>
              </a:xfrm>
              <a:prstGeom prst="rect">
                <a:avLst/>
              </a:prstGeom>
            </p:spPr>
          </p:pic>
          <p:sp>
            <p:nvSpPr>
              <p:cNvPr id="12" name="왼쪽 중괄호 11">
                <a:extLst>
                  <a:ext uri="{FF2B5EF4-FFF2-40B4-BE49-F238E27FC236}">
                    <a16:creationId xmlns:a16="http://schemas.microsoft.com/office/drawing/2014/main" id="{37E84ADD-187E-4C24-979B-F140DA42E390}"/>
                  </a:ext>
                </a:extLst>
              </p:cNvPr>
              <p:cNvSpPr/>
              <p:nvPr userDrawn="1"/>
            </p:nvSpPr>
            <p:spPr>
              <a:xfrm>
                <a:off x="1143915" y="3736033"/>
                <a:ext cx="186257" cy="507494"/>
              </a:xfrm>
              <a:prstGeom prst="leftBrace">
                <a:avLst>
                  <a:gd name="adj1" fmla="val 15386"/>
                  <a:gd name="adj2" fmla="val 50000"/>
                </a:avLst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cxnSp>
            <p:nvCxnSpPr>
              <p:cNvPr id="13" name="연결선: 꺾임 12">
                <a:extLst>
                  <a:ext uri="{FF2B5EF4-FFF2-40B4-BE49-F238E27FC236}">
                    <a16:creationId xmlns:a16="http://schemas.microsoft.com/office/drawing/2014/main" id="{CCDB910B-14AF-4DEC-8AAE-AE08BBAC93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 flipH="1" flipV="1">
                <a:off x="691558" y="3750082"/>
                <a:ext cx="507495" cy="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F5C3F2B-86A1-4F6D-9C59-7FC5EE30E8C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38" t="17393" r="25209" b="16958"/>
              <a:stretch/>
            </p:blipFill>
            <p:spPr>
              <a:xfrm>
                <a:off x="3822947" y="3606391"/>
                <a:ext cx="1564326" cy="1988152"/>
              </a:xfrm>
              <a:prstGeom prst="rect">
                <a:avLst/>
              </a:prstGeom>
            </p:spPr>
          </p:pic>
          <p:sp>
            <p:nvSpPr>
              <p:cNvPr id="15" name="왼쪽 중괄호 14">
                <a:extLst>
                  <a:ext uri="{FF2B5EF4-FFF2-40B4-BE49-F238E27FC236}">
                    <a16:creationId xmlns:a16="http://schemas.microsoft.com/office/drawing/2014/main" id="{CF40F039-7D1E-48EF-915E-43BF112CB29B}"/>
                  </a:ext>
                </a:extLst>
              </p:cNvPr>
              <p:cNvSpPr/>
              <p:nvPr userDrawn="1"/>
            </p:nvSpPr>
            <p:spPr>
              <a:xfrm rot="10800000">
                <a:off x="5387271" y="4382808"/>
                <a:ext cx="212881" cy="1085922"/>
              </a:xfrm>
              <a:prstGeom prst="leftBrace">
                <a:avLst>
                  <a:gd name="adj1" fmla="val 15386"/>
                  <a:gd name="adj2" fmla="val 5000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96D8B9-B53D-4F9B-AE59-310DA084D6FA}"/>
                  </a:ext>
                </a:extLst>
              </p:cNvPr>
              <p:cNvSpPr txBox="1"/>
              <p:nvPr userDrawn="1"/>
            </p:nvSpPr>
            <p:spPr>
              <a:xfrm>
                <a:off x="4542975" y="3069358"/>
                <a:ext cx="2212484" cy="41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Entrypoint</a:t>
                </a:r>
                <a:r>
                  <a:rPr lang="en-US" altLang="ko-KR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위치</a:t>
                </a: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FE148BF0-5AA3-4416-9B07-8D74F1894E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5792477" y="3562001"/>
                <a:ext cx="0" cy="136376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3F5C743-3C1D-4982-A39E-1C4F72589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718729" y="3102196"/>
              <a:ext cx="4280367" cy="302446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0D269E6-6CE4-4487-B63D-F09BED98DDB7}"/>
              </a:ext>
            </a:extLst>
          </p:cNvPr>
          <p:cNvSpPr txBox="1"/>
          <p:nvPr/>
        </p:nvSpPr>
        <p:spPr>
          <a:xfrm>
            <a:off x="457801" y="1404471"/>
            <a:ext cx="8009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[Feature 4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EntryPoint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marL="0" marR="0" lvl="0" indent="0" algn="l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68578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로더에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파일이 로딩되고나서 가장 먼저 시작되는 소스코드의 시작점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2E0A57-6FA4-4F1B-B065-666A979CCF38}"/>
              </a:ext>
            </a:extLst>
          </p:cNvPr>
          <p:cNvGrpSpPr/>
          <p:nvPr/>
        </p:nvGrpSpPr>
        <p:grpSpPr>
          <a:xfrm>
            <a:off x="7931655" y="3262851"/>
            <a:ext cx="1212345" cy="647000"/>
            <a:chOff x="8870731" y="1404471"/>
            <a:chExt cx="1274873" cy="70810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8FB4BC7-E1D1-4874-8E46-1D64E71FF70B}"/>
                </a:ext>
              </a:extLst>
            </p:cNvPr>
            <p:cNvSpPr/>
            <p:nvPr/>
          </p:nvSpPr>
          <p:spPr>
            <a:xfrm>
              <a:off x="8870731" y="1404471"/>
              <a:ext cx="1261241" cy="708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58F267B-746C-4B1C-953F-71D45CC31F32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603199"/>
              <a:ext cx="33206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E5D4371-6E32-43E1-BB0A-875EAB5AF2DC}"/>
                </a:ext>
              </a:extLst>
            </p:cNvPr>
            <p:cNvCxnSpPr>
              <a:cxnSpLocks/>
            </p:cNvCxnSpPr>
            <p:nvPr/>
          </p:nvCxnSpPr>
          <p:spPr>
            <a:xfrm>
              <a:off x="9049407" y="1881724"/>
              <a:ext cx="332064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40550E-C20E-447D-ABCF-86D13555E62B}"/>
                </a:ext>
              </a:extLst>
            </p:cNvPr>
            <p:cNvSpPr txBox="1"/>
            <p:nvPr/>
          </p:nvSpPr>
          <p:spPr>
            <a:xfrm>
              <a:off x="9480331" y="1426962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악성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EF8076-A7DD-4DDE-962B-CBA550F36F17}"/>
                </a:ext>
              </a:extLst>
            </p:cNvPr>
            <p:cNvSpPr txBox="1"/>
            <p:nvPr/>
          </p:nvSpPr>
          <p:spPr>
            <a:xfrm>
              <a:off x="9493963" y="1721176"/>
              <a:ext cx="651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11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D30F79-83D4-45F0-B7EA-EDB09E24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1F70B-9331-44F7-A28C-1696174BF389}"/>
              </a:ext>
            </a:extLst>
          </p:cNvPr>
          <p:cNvSpPr txBox="1"/>
          <p:nvPr/>
        </p:nvSpPr>
        <p:spPr>
          <a:xfrm>
            <a:off x="457801" y="1404471"/>
            <a:ext cx="79049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[Feature 5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DLL_Characteristics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마이크로소프트에서 제공하는 파일보호기법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2F6891-B1A6-4AB1-884A-13FBF56A5C8D}"/>
              </a:ext>
            </a:extLst>
          </p:cNvPr>
          <p:cNvGrpSpPr/>
          <p:nvPr/>
        </p:nvGrpSpPr>
        <p:grpSpPr>
          <a:xfrm>
            <a:off x="460994" y="2649475"/>
            <a:ext cx="8683006" cy="3993402"/>
            <a:chOff x="434522" y="2890272"/>
            <a:chExt cx="11126581" cy="368313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C53D9D-2463-483A-907E-1656950B0DED}"/>
                </a:ext>
              </a:extLst>
            </p:cNvPr>
            <p:cNvGrpSpPr/>
            <p:nvPr/>
          </p:nvGrpSpPr>
          <p:grpSpPr>
            <a:xfrm>
              <a:off x="892061" y="2890272"/>
              <a:ext cx="10669042" cy="3683131"/>
              <a:chOff x="408954" y="3745701"/>
              <a:chExt cx="10220559" cy="369896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FB400-D869-4619-93F4-3302B364150E}"/>
                  </a:ext>
                </a:extLst>
              </p:cNvPr>
              <p:cNvSpPr txBox="1"/>
              <p:nvPr/>
            </p:nvSpPr>
            <p:spPr>
              <a:xfrm>
                <a:off x="408954" y="4000689"/>
                <a:ext cx="6747760" cy="3021359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ProcessInit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DLL_ch2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ProcessTerm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DLL_ch3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ThreadInit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DLL_ch4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ThreadTerm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DLL_ch5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HighEntropyVirtualAddressSpac</a:t>
                </a: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	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DLL_ch6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DynamicBase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DLL_ch7  Code integrity check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C1DF55-B408-41FB-B09A-7DAA699C3166}"/>
                  </a:ext>
                </a:extLst>
              </p:cNvPr>
              <p:cNvSpPr txBox="1"/>
              <p:nvPr userDrawn="1"/>
            </p:nvSpPr>
            <p:spPr>
              <a:xfrm>
                <a:off x="5581070" y="3745701"/>
                <a:ext cx="5048443" cy="3698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DLL_ch8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NxCompatible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DLL_ch9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NoIsolation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DLL_ch10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NoSeh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DLL_ch11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NoBind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DLL_ch12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AppContainer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DLL_ch13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WdmDriver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DLL_ch14  Control flow guard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DLL_ch15 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TerminalServerAware</a:t>
                </a:r>
                <a:endPara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endParaRPr lang="ko-KR" altLang="en-US" sz="1350" dirty="0"/>
              </a:p>
            </p:txBody>
          </p:sp>
        </p:grpSp>
        <p:sp>
          <p:nvSpPr>
            <p:cNvPr id="6" name="순서도: 처리 5">
              <a:extLst>
                <a:ext uri="{FF2B5EF4-FFF2-40B4-BE49-F238E27FC236}">
                  <a16:creationId xmlns:a16="http://schemas.microsoft.com/office/drawing/2014/main" id="{3FC03048-E811-4719-9347-405DE6E74A35}"/>
                </a:ext>
              </a:extLst>
            </p:cNvPr>
            <p:cNvSpPr/>
            <p:nvPr userDrawn="1"/>
          </p:nvSpPr>
          <p:spPr bwMode="auto">
            <a:xfrm>
              <a:off x="434522" y="2921716"/>
              <a:ext cx="10539945" cy="3453328"/>
            </a:xfrm>
            <a:prstGeom prst="flowChartProcess">
              <a:avLst/>
            </a:prstGeom>
            <a:noFill/>
            <a:ln w="57150">
              <a:solidFill>
                <a:srgbClr val="733A5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25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0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CA71E4-6DE9-4D41-86E9-05DC09AE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431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479EB8-4155-4CA2-A470-284A8382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44A621-0CBC-4AF3-BFD5-69BA085E091F}"/>
              </a:ext>
            </a:extLst>
          </p:cNvPr>
          <p:cNvGrpSpPr/>
          <p:nvPr/>
        </p:nvGrpSpPr>
        <p:grpSpPr>
          <a:xfrm>
            <a:off x="5197151" y="4108504"/>
            <a:ext cx="3726618" cy="2048631"/>
            <a:chOff x="4298141" y="2873644"/>
            <a:chExt cx="3460098" cy="203507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313554-E585-4452-9292-8A711A69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8" t="17393" r="25209" b="16958"/>
            <a:stretch/>
          </p:blipFill>
          <p:spPr>
            <a:xfrm>
              <a:off x="4298141" y="2900964"/>
              <a:ext cx="1212652" cy="1653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3BB5B6-7201-4BD9-9971-E0090206EA73}"/>
                </a:ext>
              </a:extLst>
            </p:cNvPr>
            <p:cNvSpPr txBox="1"/>
            <p:nvPr/>
          </p:nvSpPr>
          <p:spPr>
            <a:xfrm>
              <a:off x="4418120" y="4539382"/>
              <a:ext cx="983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악성 파일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C39552D-A39D-40AF-8616-06AADC5359FC}"/>
                </a:ext>
              </a:extLst>
            </p:cNvPr>
            <p:cNvCxnSpPr>
              <a:cxnSpLocks/>
            </p:cNvCxnSpPr>
            <p:nvPr/>
          </p:nvCxnSpPr>
          <p:spPr>
            <a:xfrm>
              <a:off x="5610287" y="3774004"/>
              <a:ext cx="565919" cy="0"/>
            </a:xfrm>
            <a:prstGeom prst="straightConnector1">
              <a:avLst/>
            </a:prstGeom>
            <a:ln w="762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 descr="옅은, 표지판, 시계이(가) 표시된 사진&#10;&#10;자동 생성된 설명">
              <a:extLst>
                <a:ext uri="{FF2B5EF4-FFF2-40B4-BE49-F238E27FC236}">
                  <a16:creationId xmlns:a16="http://schemas.microsoft.com/office/drawing/2014/main" id="{570E6A5D-CAFC-4338-9E49-6E79C41C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700" y="2873644"/>
              <a:ext cx="1482539" cy="15317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ACB8AE-807F-494B-8322-A1066971C26E}"/>
                </a:ext>
              </a:extLst>
            </p:cNvPr>
            <p:cNvSpPr txBox="1"/>
            <p:nvPr/>
          </p:nvSpPr>
          <p:spPr>
            <a:xfrm>
              <a:off x="6482603" y="4539382"/>
              <a:ext cx="1068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CNN </a:t>
              </a:r>
              <a:r>
                <a:rPr lang="ko-KR" altLang="en-US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모델</a:t>
              </a:r>
              <a:r>
                <a:rPr lang="ko-KR" altLang="en-US" sz="135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</p:txBody>
        </p:sp>
      </p:grp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42FE44F3-BA26-42E4-AB12-E85D785D2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30745"/>
              </p:ext>
            </p:extLst>
          </p:nvPr>
        </p:nvGraphicFramePr>
        <p:xfrm>
          <a:off x="572925" y="2001042"/>
          <a:ext cx="8009268" cy="131149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02317">
                  <a:extLst>
                    <a:ext uri="{9D8B030D-6E8A-4147-A177-3AD203B41FA5}">
                      <a16:colId xmlns:a16="http://schemas.microsoft.com/office/drawing/2014/main" val="3640267416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929997884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2663392968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141040792"/>
                    </a:ext>
                  </a:extLst>
                </a:gridCol>
              </a:tblGrid>
              <a:tr h="692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Model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Accuracy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정확도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FPR</a:t>
                      </a:r>
                    </a:p>
                    <a:p>
                      <a:pPr algn="ctr" latinLnBrk="1"/>
                      <a:r>
                        <a:rPr lang="ko-KR" altLang="en-US" sz="2000" dirty="0" err="1"/>
                        <a:t>오탐율</a:t>
                      </a:r>
                      <a:endParaRPr lang="en-US" altLang="ko-K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FNR</a:t>
                      </a:r>
                    </a:p>
                    <a:p>
                      <a:pPr algn="ctr" latinLnBrk="1"/>
                      <a:r>
                        <a:rPr lang="ko-KR" altLang="en-US" sz="2000" dirty="0" err="1"/>
                        <a:t>미탐율</a:t>
                      </a:r>
                      <a:endParaRPr lang="en-US" altLang="ko-K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106621"/>
                  </a:ext>
                </a:extLst>
              </a:tr>
              <a:tr h="610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Random</a:t>
                      </a:r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Forest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92%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6%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07703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F341FBB-4876-4078-89EE-BDB8D1F87CB1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[ML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분류성능지표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40DC5C79-CBB2-4124-8955-1D5E6B105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2979637"/>
              </p:ext>
            </p:extLst>
          </p:nvPr>
        </p:nvGraphicFramePr>
        <p:xfrm>
          <a:off x="154502" y="3554272"/>
          <a:ext cx="4839366" cy="3157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2628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C8D1E8-C2B2-4963-A277-C7242DC3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37BFC72-ACFF-4A24-ABE0-702FA3B2BFE7}"/>
              </a:ext>
            </a:extLst>
          </p:cNvPr>
          <p:cNvSpPr/>
          <p:nvPr/>
        </p:nvSpPr>
        <p:spPr bwMode="auto">
          <a:xfrm>
            <a:off x="3989762" y="3217210"/>
            <a:ext cx="1064994" cy="551329"/>
          </a:xfrm>
          <a:prstGeom prst="rightArrow">
            <a:avLst/>
          </a:prstGeom>
          <a:solidFill>
            <a:srgbClr val="F13B63"/>
          </a:solidFill>
          <a:ln w="9525">
            <a:solidFill>
              <a:srgbClr val="969696"/>
            </a:solidFill>
            <a:round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25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C65315-0B51-49F1-8807-679590F3A04C}"/>
              </a:ext>
            </a:extLst>
          </p:cNvPr>
          <p:cNvGrpSpPr/>
          <p:nvPr/>
        </p:nvGrpSpPr>
        <p:grpSpPr>
          <a:xfrm>
            <a:off x="820163" y="2167255"/>
            <a:ext cx="3043696" cy="3692369"/>
            <a:chOff x="946066" y="2167255"/>
            <a:chExt cx="2754278" cy="345836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74614A-AEC6-4BBC-BF2A-8DCD91FC2A4B}"/>
                </a:ext>
              </a:extLst>
            </p:cNvPr>
            <p:cNvGrpSpPr/>
            <p:nvPr/>
          </p:nvGrpSpPr>
          <p:grpSpPr>
            <a:xfrm>
              <a:off x="946066" y="2167255"/>
              <a:ext cx="2754278" cy="3458367"/>
              <a:chOff x="1113452" y="1671509"/>
              <a:chExt cx="3672370" cy="461115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44C99A9-DBB0-49A4-AE91-EB6E55B3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452" y="1671509"/>
                <a:ext cx="3514981" cy="3514981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61D813F-07C6-450A-AF14-3C45A1B57AC7}"/>
                  </a:ext>
                </a:extLst>
              </p:cNvPr>
              <p:cNvSpPr/>
              <p:nvPr/>
            </p:nvSpPr>
            <p:spPr bwMode="auto">
              <a:xfrm>
                <a:off x="2718542" y="2076449"/>
                <a:ext cx="1503834" cy="143771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125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1399F-71F8-44A3-A319-B75E71B87814}"/>
                  </a:ext>
                </a:extLst>
              </p:cNvPr>
              <p:cNvSpPr txBox="1"/>
              <p:nvPr/>
            </p:nvSpPr>
            <p:spPr>
              <a:xfrm>
                <a:off x="1207215" y="5174669"/>
                <a:ext cx="35786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Machin-Learning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7E0A487-EA03-4E04-8B54-4344CBBAA6A1}"/>
                </a:ext>
              </a:extLst>
            </p:cNvPr>
            <p:cNvSpPr/>
            <p:nvPr/>
          </p:nvSpPr>
          <p:spPr bwMode="auto">
            <a:xfrm>
              <a:off x="2339788" y="2618038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D59EC8C-1258-43C9-B6D1-E8ACCFD2B94B}"/>
                </a:ext>
              </a:extLst>
            </p:cNvPr>
            <p:cNvSpPr/>
            <p:nvPr/>
          </p:nvSpPr>
          <p:spPr bwMode="auto">
            <a:xfrm>
              <a:off x="2807002" y="2761334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A4E7352-C54E-485D-A881-4134A9495A0F}"/>
                </a:ext>
              </a:extLst>
            </p:cNvPr>
            <p:cNvSpPr/>
            <p:nvPr/>
          </p:nvSpPr>
          <p:spPr bwMode="auto">
            <a:xfrm>
              <a:off x="2537032" y="3092825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9B493B-3807-4A62-8D8F-5538CFB66FA6}"/>
              </a:ext>
            </a:extLst>
          </p:cNvPr>
          <p:cNvGrpSpPr/>
          <p:nvPr/>
        </p:nvGrpSpPr>
        <p:grpSpPr>
          <a:xfrm>
            <a:off x="5297835" y="2167255"/>
            <a:ext cx="2913250" cy="3692369"/>
            <a:chOff x="5297835" y="2167255"/>
            <a:chExt cx="2636236" cy="346723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89BD489-55DD-4F6B-849C-415DA26D7024}"/>
                </a:ext>
              </a:extLst>
            </p:cNvPr>
            <p:cNvGrpSpPr/>
            <p:nvPr/>
          </p:nvGrpSpPr>
          <p:grpSpPr>
            <a:xfrm>
              <a:off x="5297835" y="2167255"/>
              <a:ext cx="2636236" cy="3467233"/>
              <a:chOff x="6507966" y="1671509"/>
              <a:chExt cx="3514981" cy="462297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9765598-2683-4114-B97E-1B84FC2BE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966" y="1671509"/>
                <a:ext cx="3514981" cy="351498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4C26282-6620-40E7-8281-00C59104A81C}"/>
                  </a:ext>
                </a:extLst>
              </p:cNvPr>
              <p:cNvSpPr/>
              <p:nvPr/>
            </p:nvSpPr>
            <p:spPr bwMode="auto">
              <a:xfrm>
                <a:off x="7723088" y="4204446"/>
                <a:ext cx="662979" cy="573741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125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F1A258B-5C03-483A-AC0A-B0FDC907E201}"/>
                  </a:ext>
                </a:extLst>
              </p:cNvPr>
              <p:cNvSpPr/>
              <p:nvPr/>
            </p:nvSpPr>
            <p:spPr bwMode="auto">
              <a:xfrm>
                <a:off x="7259556" y="2407024"/>
                <a:ext cx="726213" cy="681318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783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125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1F643-D35A-48BC-9BD9-4226499D7496}"/>
                  </a:ext>
                </a:extLst>
              </p:cNvPr>
              <p:cNvSpPr txBox="1"/>
              <p:nvPr/>
            </p:nvSpPr>
            <p:spPr>
              <a:xfrm>
                <a:off x="6642283" y="5186490"/>
                <a:ext cx="324634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Deep- Learning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346C9FE-9A3C-4538-9F1F-F0958F4994E9}"/>
                </a:ext>
              </a:extLst>
            </p:cNvPr>
            <p:cNvSpPr/>
            <p:nvPr/>
          </p:nvSpPr>
          <p:spPr bwMode="auto">
            <a:xfrm>
              <a:off x="6626152" y="2542273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AB64B83-7697-4142-91E6-1FDC593A30F7}"/>
                </a:ext>
              </a:extLst>
            </p:cNvPr>
            <p:cNvSpPr/>
            <p:nvPr/>
          </p:nvSpPr>
          <p:spPr bwMode="auto">
            <a:xfrm>
              <a:off x="7169173" y="2618038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714806F-71CC-400B-B555-F5FB21F26386}"/>
                </a:ext>
              </a:extLst>
            </p:cNvPr>
            <p:cNvSpPr/>
            <p:nvPr/>
          </p:nvSpPr>
          <p:spPr bwMode="auto">
            <a:xfrm>
              <a:off x="6901783" y="2943176"/>
              <a:ext cx="221876" cy="24877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783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125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8946C8-971D-4BBB-97C3-101646BFF642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[Deep Learning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4627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F5A2EF-AE00-4A0E-8114-E13199A6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AC677D-A794-4778-AE41-3F6C2B46721B}"/>
              </a:ext>
            </a:extLst>
          </p:cNvPr>
          <p:cNvGrpSpPr/>
          <p:nvPr/>
        </p:nvGrpSpPr>
        <p:grpSpPr>
          <a:xfrm>
            <a:off x="360376" y="2068861"/>
            <a:ext cx="8423247" cy="3596894"/>
            <a:chOff x="453928" y="1695637"/>
            <a:chExt cx="8423247" cy="359689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31305CC-D29C-4AB0-92C6-D2DE83E1E27A}"/>
                </a:ext>
              </a:extLst>
            </p:cNvPr>
            <p:cNvGrpSpPr/>
            <p:nvPr/>
          </p:nvGrpSpPr>
          <p:grpSpPr>
            <a:xfrm>
              <a:off x="453928" y="2226789"/>
              <a:ext cx="3779923" cy="2394123"/>
              <a:chOff x="453917" y="1918762"/>
              <a:chExt cx="4796550" cy="291993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D6DE5A1-A18C-4D5A-836B-7D6AB5F52D24}"/>
                  </a:ext>
                </a:extLst>
              </p:cNvPr>
              <p:cNvGrpSpPr/>
              <p:nvPr/>
            </p:nvGrpSpPr>
            <p:grpSpPr>
              <a:xfrm>
                <a:off x="453917" y="2376847"/>
                <a:ext cx="1665053" cy="2448703"/>
                <a:chOff x="1059069" y="2061831"/>
                <a:chExt cx="2370427" cy="3383424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96DAD675-C92F-4A23-8116-B09BC3546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838" t="17393" r="25209" b="16958"/>
                <a:stretch/>
              </p:blipFill>
              <p:spPr>
                <a:xfrm>
                  <a:off x="1059069" y="2061831"/>
                  <a:ext cx="2190689" cy="2785998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83C5BB3-481B-4B4F-ACC0-C648CE8F9B51}"/>
                    </a:ext>
                  </a:extLst>
                </p:cNvPr>
                <p:cNvSpPr txBox="1"/>
                <p:nvPr/>
              </p:nvSpPr>
              <p:spPr>
                <a:xfrm>
                  <a:off x="1238809" y="4822863"/>
                  <a:ext cx="2190687" cy="6223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악성 파일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0BE4C46-1DF1-4EE8-8627-83AB8E20B90B}"/>
                  </a:ext>
                </a:extLst>
              </p:cNvPr>
              <p:cNvGrpSpPr/>
              <p:nvPr/>
            </p:nvGrpSpPr>
            <p:grpSpPr>
              <a:xfrm>
                <a:off x="2697786" y="1918762"/>
                <a:ext cx="1984504" cy="2919933"/>
                <a:chOff x="4304456" y="1679395"/>
                <a:chExt cx="2456493" cy="3728161"/>
              </a:xfrm>
            </p:grpSpPr>
            <p:pic>
              <p:nvPicPr>
                <p:cNvPr id="6" name="그림 5" descr="표지판, 시계, 옅은이(가) 표시된 사진&#10;&#10;자동 생성된 설명">
                  <a:extLst>
                    <a:ext uri="{FF2B5EF4-FFF2-40B4-BE49-F238E27FC236}">
                      <a16:creationId xmlns:a16="http://schemas.microsoft.com/office/drawing/2014/main" id="{E2C9A86C-0991-45E5-8AB9-C22ECBF93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4456" y="1679395"/>
                  <a:ext cx="1049325" cy="1049325"/>
                </a:xfrm>
                <a:prstGeom prst="rect">
                  <a:avLst/>
                </a:prstGeom>
              </p:spPr>
            </p:pic>
            <p:pic>
              <p:nvPicPr>
                <p:cNvPr id="8" name="그림 7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127530BC-DDD2-46BE-9F26-A662CA3D9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754" y="2821039"/>
                  <a:ext cx="2018386" cy="2018386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EB4FBE-4E71-48E6-BD8D-DFD367E103EF}"/>
                    </a:ext>
                  </a:extLst>
                </p:cNvPr>
                <p:cNvSpPr txBox="1"/>
                <p:nvPr/>
              </p:nvSpPr>
              <p:spPr>
                <a:xfrm>
                  <a:off x="4513937" y="4832427"/>
                  <a:ext cx="2247012" cy="5751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파일 이미지화</a:t>
                  </a:r>
                </a:p>
              </p:txBody>
            </p:sp>
          </p:grp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2E3F800B-93D8-457F-849E-D0D7E11E5B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862" y="3464388"/>
                <a:ext cx="718126" cy="0"/>
              </a:xfrm>
              <a:prstGeom prst="straightConnector1">
                <a:avLst/>
              </a:prstGeom>
              <a:ln w="762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64DE39CB-D73A-4DF7-A8E2-CFB21500D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2341" y="3527140"/>
                <a:ext cx="718126" cy="0"/>
              </a:xfrm>
              <a:prstGeom prst="straightConnector1">
                <a:avLst/>
              </a:prstGeom>
              <a:ln w="762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508502E-F0C1-46EE-8BB8-59B5ADD73959}"/>
                </a:ext>
              </a:extLst>
            </p:cNvPr>
            <p:cNvGrpSpPr/>
            <p:nvPr/>
          </p:nvGrpSpPr>
          <p:grpSpPr>
            <a:xfrm>
              <a:off x="6923560" y="2663138"/>
              <a:ext cx="1953615" cy="2035070"/>
              <a:chOff x="9347794" y="2725125"/>
              <a:chExt cx="2318371" cy="2337483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B8D3B0C-4B38-49A6-9BB3-F7B5876B280A}"/>
                  </a:ext>
                </a:extLst>
              </p:cNvPr>
              <p:cNvGrpSpPr/>
              <p:nvPr/>
            </p:nvGrpSpPr>
            <p:grpSpPr>
              <a:xfrm>
                <a:off x="9906824" y="2725125"/>
                <a:ext cx="1759341" cy="2337483"/>
                <a:chOff x="6316589" y="4425129"/>
                <a:chExt cx="1759341" cy="2337483"/>
              </a:xfrm>
            </p:grpSpPr>
            <p:pic>
              <p:nvPicPr>
                <p:cNvPr id="24" name="그림 23" descr="옅은, 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17683D5E-F065-48E7-8312-1BB0F9110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16589" y="4425129"/>
                  <a:ext cx="1759341" cy="1759341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8E8CDA-F841-484A-83AC-48C0346A660C}"/>
                    </a:ext>
                  </a:extLst>
                </p:cNvPr>
                <p:cNvSpPr txBox="1"/>
                <p:nvPr/>
              </p:nvSpPr>
              <p:spPr>
                <a:xfrm>
                  <a:off x="6474591" y="6338397"/>
                  <a:ext cx="1443336" cy="4242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CNN </a:t>
                  </a:r>
                  <a:r>
                    <a: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모델</a:t>
                  </a:r>
                  <a:r>
                    <a:rPr lang="ko-KR" altLang="en-US" sz="1350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 </a:t>
                  </a:r>
                </a:p>
              </p:txBody>
            </p:sp>
          </p:grp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A31971A-2B1D-41FE-BCDE-88462E1F17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7794" y="3734258"/>
                <a:ext cx="559030" cy="4391"/>
              </a:xfrm>
              <a:prstGeom prst="straightConnector1">
                <a:avLst/>
              </a:prstGeom>
              <a:ln w="76200">
                <a:solidFill>
                  <a:srgbClr val="733A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91D2394-4542-4ED1-8170-41DB6869DB9D}"/>
                </a:ext>
              </a:extLst>
            </p:cNvPr>
            <p:cNvGrpSpPr/>
            <p:nvPr/>
          </p:nvGrpSpPr>
          <p:grpSpPr>
            <a:xfrm>
              <a:off x="4408552" y="1695637"/>
              <a:ext cx="2334213" cy="3596894"/>
              <a:chOff x="5544884" y="1025843"/>
              <a:chExt cx="3642370" cy="5633631"/>
            </a:xfrm>
          </p:grpSpPr>
          <p:sp>
            <p:nvSpPr>
              <p:cNvPr id="49" name="왼쪽 중괄호 48">
                <a:extLst>
                  <a:ext uri="{FF2B5EF4-FFF2-40B4-BE49-F238E27FC236}">
                    <a16:creationId xmlns:a16="http://schemas.microsoft.com/office/drawing/2014/main" id="{A1ED0A43-B3DB-4921-BDF9-31FB9E7FF958}"/>
                  </a:ext>
                </a:extLst>
              </p:cNvPr>
              <p:cNvSpPr/>
              <p:nvPr/>
            </p:nvSpPr>
            <p:spPr>
              <a:xfrm rot="10800000">
                <a:off x="9016941" y="1592247"/>
                <a:ext cx="170313" cy="4665107"/>
              </a:xfrm>
              <a:prstGeom prst="leftBrace">
                <a:avLst>
                  <a:gd name="adj1" fmla="val 61190"/>
                  <a:gd name="adj2" fmla="val 49751"/>
                </a:avLst>
              </a:prstGeom>
              <a:ln w="38100">
                <a:solidFill>
                  <a:srgbClr val="733A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51" name="그림 50" descr="건물, 앉아있는, 테이블, 남자이(가) 표시된 사진&#10;&#10;자동 생성된 설명">
                <a:extLst>
                  <a:ext uri="{FF2B5EF4-FFF2-40B4-BE49-F238E27FC236}">
                    <a16:creationId xmlns:a16="http://schemas.microsoft.com/office/drawing/2014/main" id="{7D90C64B-5C8C-4C82-930A-D536615C8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8798" y="1025843"/>
                <a:ext cx="830051" cy="1018109"/>
              </a:xfrm>
              <a:prstGeom prst="rect">
                <a:avLst/>
              </a:prstGeom>
            </p:spPr>
          </p:pic>
          <p:pic>
            <p:nvPicPr>
              <p:cNvPr id="53" name="그림 52" descr="건물, 앉아있는, 우리, 대형이(가) 표시된 사진&#10;&#10;자동 생성된 설명">
                <a:extLst>
                  <a:ext uri="{FF2B5EF4-FFF2-40B4-BE49-F238E27FC236}">
                    <a16:creationId xmlns:a16="http://schemas.microsoft.com/office/drawing/2014/main" id="{0EFF963B-E9BC-427E-91BC-866768F17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421" y="1195634"/>
                <a:ext cx="1306065" cy="1545852"/>
              </a:xfrm>
              <a:prstGeom prst="rect">
                <a:avLst/>
              </a:prstGeom>
            </p:spPr>
          </p:pic>
          <p:pic>
            <p:nvPicPr>
              <p:cNvPr id="55" name="그림 54" descr="카페트, 벤치이(가) 표시된 사진&#10;&#10;자동 생성된 설명">
                <a:extLst>
                  <a:ext uri="{FF2B5EF4-FFF2-40B4-BE49-F238E27FC236}">
                    <a16:creationId xmlns:a16="http://schemas.microsoft.com/office/drawing/2014/main" id="{7B594242-CBBB-4737-B7C1-9AF2FBA70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794" y="2832846"/>
                <a:ext cx="1696188" cy="2168824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A87D9FAB-64AB-47BB-B99B-E7881B2F8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544" y="2920697"/>
                <a:ext cx="304800" cy="1247776"/>
              </a:xfrm>
              <a:prstGeom prst="rect">
                <a:avLst/>
              </a:prstGeom>
            </p:spPr>
          </p:pic>
          <p:pic>
            <p:nvPicPr>
              <p:cNvPr id="59" name="그림 58" descr="테이블, 카페트이(가) 표시된 사진&#10;&#10;자동 생성된 설명">
                <a:extLst>
                  <a:ext uri="{FF2B5EF4-FFF2-40B4-BE49-F238E27FC236}">
                    <a16:creationId xmlns:a16="http://schemas.microsoft.com/office/drawing/2014/main" id="{371FB9BE-76C7-4571-AC2F-16AB06986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1385" y="5150149"/>
                <a:ext cx="1709678" cy="1509325"/>
              </a:xfrm>
              <a:prstGeom prst="rect">
                <a:avLst/>
              </a:prstGeom>
            </p:spPr>
          </p:pic>
          <p:sp>
            <p:nvSpPr>
              <p:cNvPr id="61" name="왼쪽 중괄호 60">
                <a:extLst>
                  <a:ext uri="{FF2B5EF4-FFF2-40B4-BE49-F238E27FC236}">
                    <a16:creationId xmlns:a16="http://schemas.microsoft.com/office/drawing/2014/main" id="{D2789E54-4169-4807-B2CB-25223C23FE41}"/>
                  </a:ext>
                </a:extLst>
              </p:cNvPr>
              <p:cNvSpPr/>
              <p:nvPr/>
            </p:nvSpPr>
            <p:spPr>
              <a:xfrm>
                <a:off x="5544884" y="1610062"/>
                <a:ext cx="170313" cy="4665105"/>
              </a:xfrm>
              <a:prstGeom prst="leftBrace">
                <a:avLst>
                  <a:gd name="adj1" fmla="val 61190"/>
                  <a:gd name="adj2" fmla="val 49751"/>
                </a:avLst>
              </a:prstGeom>
              <a:ln w="38100">
                <a:solidFill>
                  <a:srgbClr val="733A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0FFC158-2FDA-4F1E-A0B8-3C3DD83E3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6867" y="5404802"/>
                <a:ext cx="304800" cy="771525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1C0AFC-91C7-443B-B6B4-16787D4A18B2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[Deep Learning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동작 과정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23603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479EB8-4155-4CA2-A470-284A8382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DDF62-085F-4CFD-A00D-0FEAEA802046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[DL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분류성능지표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47908-8F3A-456E-A76D-1368B1AB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13" y="3429000"/>
            <a:ext cx="5617773" cy="3386601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66FB2292-280D-49AA-8BE2-29B0EFABA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07752"/>
              </p:ext>
            </p:extLst>
          </p:nvPr>
        </p:nvGraphicFramePr>
        <p:xfrm>
          <a:off x="572925" y="2001042"/>
          <a:ext cx="8009268" cy="131149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02317">
                  <a:extLst>
                    <a:ext uri="{9D8B030D-6E8A-4147-A177-3AD203B41FA5}">
                      <a16:colId xmlns:a16="http://schemas.microsoft.com/office/drawing/2014/main" val="3640267416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929997884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2663392968"/>
                    </a:ext>
                  </a:extLst>
                </a:gridCol>
                <a:gridCol w="2002317">
                  <a:extLst>
                    <a:ext uri="{9D8B030D-6E8A-4147-A177-3AD203B41FA5}">
                      <a16:colId xmlns:a16="http://schemas.microsoft.com/office/drawing/2014/main" val="141040792"/>
                    </a:ext>
                  </a:extLst>
                </a:gridCol>
              </a:tblGrid>
              <a:tr h="692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Model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Accuracy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정확도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FPR</a:t>
                      </a:r>
                    </a:p>
                    <a:p>
                      <a:pPr algn="ctr" latinLnBrk="1"/>
                      <a:r>
                        <a:rPr lang="ko-KR" altLang="en-US" sz="2000" dirty="0" err="1"/>
                        <a:t>오탐율</a:t>
                      </a:r>
                      <a:endParaRPr lang="en-US" altLang="ko-K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FNR</a:t>
                      </a:r>
                    </a:p>
                    <a:p>
                      <a:pPr algn="ctr" latinLnBrk="1"/>
                      <a:r>
                        <a:rPr lang="ko-KR" altLang="en-US" sz="2000" dirty="0" err="1"/>
                        <a:t>미탐율</a:t>
                      </a:r>
                      <a:endParaRPr lang="en-US" altLang="ko-K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106621"/>
                  </a:ext>
                </a:extLst>
              </a:tr>
              <a:tr h="610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CNN </a:t>
                      </a:r>
                      <a:r>
                        <a:rPr lang="ko-KR" altLang="en-US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모델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85%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6%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9%</a:t>
                      </a:r>
                      <a:endParaRPr lang="ko-KR" altLang="en-US" sz="18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07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660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247372-176A-4D78-AF95-07F94242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KakaoTalk_20200704_123144087">
            <a:hlinkClick r:id="" action="ppaction://media"/>
            <a:extLst>
              <a:ext uri="{FF2B5EF4-FFF2-40B4-BE49-F238E27FC236}">
                <a16:creationId xmlns:a16="http://schemas.microsoft.com/office/drawing/2014/main" id="{942EA3A9-7766-4BA3-B839-F0E7D0D9F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296" y="1596894"/>
            <a:ext cx="7789407" cy="437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E91499-8402-455A-A15A-37F0B63D38C5}"/>
              </a:ext>
            </a:extLst>
          </p:cNvPr>
          <p:cNvGrpSpPr/>
          <p:nvPr/>
        </p:nvGrpSpPr>
        <p:grpSpPr>
          <a:xfrm>
            <a:off x="1254693" y="3977045"/>
            <a:ext cx="2065128" cy="1931436"/>
            <a:chOff x="1063715" y="4056662"/>
            <a:chExt cx="2065128" cy="193143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8CE7AE2-E611-4CBF-9D17-822B8086DC47}"/>
                </a:ext>
              </a:extLst>
            </p:cNvPr>
            <p:cNvSpPr/>
            <p:nvPr/>
          </p:nvSpPr>
          <p:spPr>
            <a:xfrm>
              <a:off x="1063715" y="4056662"/>
              <a:ext cx="2065128" cy="1931436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D120FA-A95B-442C-AF91-A6DB82337989}"/>
                </a:ext>
              </a:extLst>
            </p:cNvPr>
            <p:cNvSpPr txBox="1"/>
            <p:nvPr/>
          </p:nvSpPr>
          <p:spPr>
            <a:xfrm>
              <a:off x="1457933" y="4791548"/>
              <a:ext cx="1276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업데이트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247372-176A-4D78-AF95-07F94242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5DC6F6-C27F-478A-B955-3952F4665246}"/>
              </a:ext>
            </a:extLst>
          </p:cNvPr>
          <p:cNvGrpSpPr/>
          <p:nvPr/>
        </p:nvGrpSpPr>
        <p:grpSpPr>
          <a:xfrm>
            <a:off x="1275180" y="1543278"/>
            <a:ext cx="2024154" cy="1915775"/>
            <a:chOff x="-1365635" y="2315789"/>
            <a:chExt cx="2065128" cy="193143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1B2E7B5-AF7D-42E2-BC6B-77F39F619BC0}"/>
                </a:ext>
              </a:extLst>
            </p:cNvPr>
            <p:cNvSpPr/>
            <p:nvPr/>
          </p:nvSpPr>
          <p:spPr>
            <a:xfrm>
              <a:off x="-1365635" y="2315789"/>
              <a:ext cx="2065128" cy="1931436"/>
            </a:xfrm>
            <a:prstGeom prst="ellipse">
              <a:avLst/>
            </a:prstGeom>
            <a:solidFill>
              <a:srgbClr val="FFFFFF"/>
            </a:solidFill>
            <a:ln w="5715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3261F3-89D5-4B2C-A191-3A5EF52A571A}"/>
                </a:ext>
              </a:extLst>
            </p:cNvPr>
            <p:cNvSpPr txBox="1"/>
            <p:nvPr/>
          </p:nvSpPr>
          <p:spPr>
            <a:xfrm>
              <a:off x="-1148290" y="2866008"/>
              <a:ext cx="1617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머신러닝의</a:t>
              </a: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한계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93AA03-0CFC-4160-BD6F-81B4C5004997}"/>
              </a:ext>
            </a:extLst>
          </p:cNvPr>
          <p:cNvGrpSpPr/>
          <p:nvPr/>
        </p:nvGrpSpPr>
        <p:grpSpPr>
          <a:xfrm>
            <a:off x="3698695" y="2104869"/>
            <a:ext cx="4431059" cy="923330"/>
            <a:chOff x="2891351" y="2153775"/>
            <a:chExt cx="4156370" cy="923330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F82FB42-3092-460E-9999-3A842ADB9292}"/>
                </a:ext>
              </a:extLst>
            </p:cNvPr>
            <p:cNvCxnSpPr>
              <a:cxnSpLocks/>
            </p:cNvCxnSpPr>
            <p:nvPr/>
          </p:nvCxnSpPr>
          <p:spPr>
            <a:xfrm>
              <a:off x="3359203" y="2836962"/>
              <a:ext cx="565919" cy="0"/>
            </a:xfrm>
            <a:prstGeom prst="straightConnector1">
              <a:avLst/>
            </a:prstGeom>
            <a:ln w="76200">
              <a:solidFill>
                <a:srgbClr val="733A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65AFF61-EDFE-4FDA-BA2B-D81159135439}"/>
                </a:ext>
              </a:extLst>
            </p:cNvPr>
            <p:cNvGrpSpPr/>
            <p:nvPr/>
          </p:nvGrpSpPr>
          <p:grpSpPr>
            <a:xfrm>
              <a:off x="2891351" y="2153775"/>
              <a:ext cx="4156370" cy="923330"/>
              <a:chOff x="3346188" y="2041392"/>
              <a:chExt cx="4156370" cy="9233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FDE3F4-03AD-48AD-9173-1F1EBF548B83}"/>
                  </a:ext>
                </a:extLst>
              </p:cNvPr>
              <p:cNvSpPr txBox="1"/>
              <p:nvPr/>
            </p:nvSpPr>
            <p:spPr>
              <a:xfrm>
                <a:off x="3346188" y="2041392"/>
                <a:ext cx="41563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 exe</a:t>
                </a:r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는 </a:t>
                </a:r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Feature</a:t>
                </a:r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</a:t>
                </a:r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한정적이다</a:t>
                </a:r>
                <a:endPara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83997B-0429-4C8F-B35D-910EF5992CE1}"/>
                  </a:ext>
                </a:extLst>
              </p:cNvPr>
              <p:cNvSpPr txBox="1"/>
              <p:nvPr/>
            </p:nvSpPr>
            <p:spPr>
              <a:xfrm>
                <a:off x="4353122" y="2503057"/>
                <a:ext cx="24232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100% </a:t>
                </a:r>
                <a:r>
                  <a:rPr lang="ko-KR" altLang="en-US" sz="24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탐지 불가</a:t>
                </a:r>
                <a:endParaRPr lang="ko-KR" altLang="en-US" sz="2400" dirty="0"/>
              </a:p>
            </p:txBody>
          </p: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7DCE439-C262-4328-9B18-EC8E21E85549}"/>
              </a:ext>
            </a:extLst>
          </p:cNvPr>
          <p:cNvGrpSpPr/>
          <p:nvPr/>
        </p:nvGrpSpPr>
        <p:grpSpPr>
          <a:xfrm>
            <a:off x="3636172" y="4291467"/>
            <a:ext cx="4855421" cy="1739195"/>
            <a:chOff x="3346187" y="4236957"/>
            <a:chExt cx="4855421" cy="173919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5CF7F4-EF2F-46AC-8C79-BC0E0EAFB40D}"/>
                </a:ext>
              </a:extLst>
            </p:cNvPr>
            <p:cNvSpPr txBox="1"/>
            <p:nvPr/>
          </p:nvSpPr>
          <p:spPr>
            <a:xfrm>
              <a:off x="3359203" y="4830004"/>
              <a:ext cx="4842405" cy="1146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딥러닝 학습에 시간 많이 소요된다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629F05-844B-4407-9079-8B37A0BAF868}"/>
                </a:ext>
              </a:extLst>
            </p:cNvPr>
            <p:cNvSpPr txBox="1"/>
            <p:nvPr/>
          </p:nvSpPr>
          <p:spPr>
            <a:xfrm>
              <a:off x="3346187" y="4236957"/>
              <a:ext cx="4156371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학습엔진 자체를 바꿔야한다 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32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51240-BC70-45F9-AD2C-5D8CC118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5242-9882-4786-8AFC-31F27DA2152B}"/>
              </a:ext>
            </a:extLst>
          </p:cNvPr>
          <p:cNvCxnSpPr>
            <a:cxnSpLocks/>
          </p:cNvCxnSpPr>
          <p:nvPr/>
        </p:nvCxnSpPr>
        <p:spPr>
          <a:xfrm>
            <a:off x="6651338" y="2949452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5D1718-B98E-40DF-845E-D339295EF1AA}"/>
              </a:ext>
            </a:extLst>
          </p:cNvPr>
          <p:cNvCxnSpPr>
            <a:cxnSpLocks/>
          </p:cNvCxnSpPr>
          <p:nvPr/>
        </p:nvCxnSpPr>
        <p:spPr>
          <a:xfrm>
            <a:off x="1308839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F04EDC-DD19-4408-B6DB-6F98DDB0926D}"/>
              </a:ext>
            </a:extLst>
          </p:cNvPr>
          <p:cNvCxnSpPr>
            <a:cxnSpLocks/>
          </p:cNvCxnSpPr>
          <p:nvPr/>
        </p:nvCxnSpPr>
        <p:spPr>
          <a:xfrm>
            <a:off x="6300281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87F3BB-CEBF-4F3C-9338-CDC19D670620}"/>
              </a:ext>
            </a:extLst>
          </p:cNvPr>
          <p:cNvGrpSpPr/>
          <p:nvPr/>
        </p:nvGrpSpPr>
        <p:grpSpPr>
          <a:xfrm>
            <a:off x="2731081" y="2890100"/>
            <a:ext cx="2641936" cy="1303911"/>
            <a:chOff x="3910382" y="2718160"/>
            <a:chExt cx="3522581" cy="17385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B5FB78-DF85-4D68-A4CC-775D4377CED4}"/>
                </a:ext>
              </a:extLst>
            </p:cNvPr>
            <p:cNvSpPr txBox="1"/>
            <p:nvPr/>
          </p:nvSpPr>
          <p:spPr>
            <a:xfrm>
              <a:off x="5527550" y="2718160"/>
              <a:ext cx="1496662" cy="123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sz="5400" dirty="0">
                <a:solidFill>
                  <a:srgbClr val="1F1C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52F4E75-0460-4826-BEF4-8E8CD82CFAB8}"/>
                </a:ext>
              </a:extLst>
            </p:cNvPr>
            <p:cNvCxnSpPr>
              <a:cxnSpLocks/>
            </p:cNvCxnSpPr>
            <p:nvPr/>
          </p:nvCxnSpPr>
          <p:spPr>
            <a:xfrm>
              <a:off x="3910382" y="3632008"/>
              <a:ext cx="14966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70A348-4CD9-4386-A308-5A260D7C455D}"/>
                </a:ext>
              </a:extLst>
            </p:cNvPr>
            <p:cNvSpPr txBox="1"/>
            <p:nvPr/>
          </p:nvSpPr>
          <p:spPr>
            <a:xfrm>
              <a:off x="5118798" y="3759080"/>
              <a:ext cx="2314165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17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247372-176A-4D78-AF95-07F94242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5CB014-085D-411B-912B-11015FF35112}"/>
              </a:ext>
            </a:extLst>
          </p:cNvPr>
          <p:cNvGrpSpPr/>
          <p:nvPr/>
        </p:nvGrpSpPr>
        <p:grpSpPr>
          <a:xfrm>
            <a:off x="786703" y="1244306"/>
            <a:ext cx="7570594" cy="2163484"/>
            <a:chOff x="869082" y="2417339"/>
            <a:chExt cx="7570594" cy="216348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DD53AB-B5FC-4D68-94C5-380014AE1B0E}"/>
                </a:ext>
              </a:extLst>
            </p:cNvPr>
            <p:cNvGrpSpPr/>
            <p:nvPr/>
          </p:nvGrpSpPr>
          <p:grpSpPr>
            <a:xfrm>
              <a:off x="869082" y="2417339"/>
              <a:ext cx="2188022" cy="2163484"/>
              <a:chOff x="821107" y="1466614"/>
              <a:chExt cx="1791452" cy="1745872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0F64B4E-E8C5-478D-820D-B06171E7EB70}"/>
                  </a:ext>
                </a:extLst>
              </p:cNvPr>
              <p:cNvSpPr/>
              <p:nvPr/>
            </p:nvSpPr>
            <p:spPr>
              <a:xfrm>
                <a:off x="821107" y="1466614"/>
                <a:ext cx="1791452" cy="1745872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733A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99AAB2-117C-4098-9D04-E572046FB70F}"/>
                  </a:ext>
                </a:extLst>
              </p:cNvPr>
              <p:cNvSpPr txBox="1"/>
              <p:nvPr/>
            </p:nvSpPr>
            <p:spPr>
              <a:xfrm>
                <a:off x="1012451" y="2004253"/>
                <a:ext cx="1408763" cy="670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백신 속도 및 정확도 개선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619CA5E-5CAE-4096-8B91-FB3BB422B00B}"/>
                </a:ext>
              </a:extLst>
            </p:cNvPr>
            <p:cNvGrpSpPr/>
            <p:nvPr/>
          </p:nvGrpSpPr>
          <p:grpSpPr>
            <a:xfrm>
              <a:off x="3560367" y="2417339"/>
              <a:ext cx="2188023" cy="2163484"/>
              <a:chOff x="879718" y="3404860"/>
              <a:chExt cx="2188023" cy="2163484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2E589C0-DA81-49A0-809F-EAE30C21D83D}"/>
                  </a:ext>
                </a:extLst>
              </p:cNvPr>
              <p:cNvSpPr/>
              <p:nvPr/>
            </p:nvSpPr>
            <p:spPr>
              <a:xfrm>
                <a:off x="879718" y="3404860"/>
                <a:ext cx="2188023" cy="2163484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733A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349EBA-FBE4-44FA-AC7A-BBFB7F3CB852}"/>
                  </a:ext>
                </a:extLst>
              </p:cNvPr>
              <p:cNvSpPr txBox="1"/>
              <p:nvPr/>
            </p:nvSpPr>
            <p:spPr>
              <a:xfrm>
                <a:off x="970202" y="4071103"/>
                <a:ext cx="20070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탐지 가능한 파일 종류 증가 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63298CF-6259-49EC-BF8A-7219F3577870}"/>
                </a:ext>
              </a:extLst>
            </p:cNvPr>
            <p:cNvGrpSpPr/>
            <p:nvPr/>
          </p:nvGrpSpPr>
          <p:grpSpPr>
            <a:xfrm>
              <a:off x="6251653" y="2417339"/>
              <a:ext cx="2188023" cy="2163484"/>
              <a:chOff x="3853687" y="1877585"/>
              <a:chExt cx="2188023" cy="2163484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CCB1A25-725D-4472-A859-82D803588319}"/>
                  </a:ext>
                </a:extLst>
              </p:cNvPr>
              <p:cNvSpPr/>
              <p:nvPr/>
            </p:nvSpPr>
            <p:spPr>
              <a:xfrm>
                <a:off x="3853687" y="1877585"/>
                <a:ext cx="2188023" cy="2163484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rgbClr val="733A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292437-1C31-4553-920B-19FE17294C75}"/>
                  </a:ext>
                </a:extLst>
              </p:cNvPr>
              <p:cNvSpPr txBox="1"/>
              <p:nvPr/>
            </p:nvSpPr>
            <p:spPr>
              <a:xfrm>
                <a:off x="4051971" y="2598003"/>
                <a:ext cx="17914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실시간 탐지 기능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1B76D3-7E91-413A-B1D1-6AD3BC9DA5FA}"/>
              </a:ext>
            </a:extLst>
          </p:cNvPr>
          <p:cNvSpPr txBox="1"/>
          <p:nvPr/>
        </p:nvSpPr>
        <p:spPr>
          <a:xfrm>
            <a:off x="715787" y="3614151"/>
            <a:ext cx="7560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백신 속도 개선</a:t>
            </a: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GPU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모듈 사용하여 모델링 속도와 딥러닝 속도 개선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(7/6 ~ 7/20)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PYTHON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프로세스사용이 용이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 -&gt; C#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구동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(7/20 ~ 9/30) 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탐지 가능한 파일 종류 증가</a:t>
            </a: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PK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(10/1 ~ 10/31)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문서형 파일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(11/1 ~ 12/31)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실시간 탐지 기능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(21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 6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39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8D6473-445A-4691-9136-62E2A15A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52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603194-1033-4BAC-8107-CEC5A438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64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EFB7E4-313D-47F9-84CA-66292A2C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목차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51240-BC70-45F9-AD2C-5D8CC118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5242-9882-4786-8AFC-31F27DA2152B}"/>
              </a:ext>
            </a:extLst>
          </p:cNvPr>
          <p:cNvCxnSpPr>
            <a:cxnSpLocks/>
          </p:cNvCxnSpPr>
          <p:nvPr/>
        </p:nvCxnSpPr>
        <p:spPr>
          <a:xfrm>
            <a:off x="6651338" y="2949452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E65117-A1A6-4E51-9A1A-919B6BAB3C01}"/>
              </a:ext>
            </a:extLst>
          </p:cNvPr>
          <p:cNvGrpSpPr/>
          <p:nvPr/>
        </p:nvGrpSpPr>
        <p:grpSpPr>
          <a:xfrm>
            <a:off x="535052" y="2828479"/>
            <a:ext cx="8134610" cy="1759267"/>
            <a:chOff x="502397" y="1838026"/>
            <a:chExt cx="10539135" cy="234568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FE5D79-BF3F-4D48-86A2-CC85D0559E40}"/>
                </a:ext>
              </a:extLst>
            </p:cNvPr>
            <p:cNvGrpSpPr/>
            <p:nvPr/>
          </p:nvGrpSpPr>
          <p:grpSpPr>
            <a:xfrm>
              <a:off x="502397" y="1838026"/>
              <a:ext cx="10539135" cy="2345688"/>
              <a:chOff x="1443077" y="1705214"/>
              <a:chExt cx="7291771" cy="234568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B5FB78-DF85-4D68-A4CC-775D4377CED4}"/>
                  </a:ext>
                </a:extLst>
              </p:cNvPr>
              <p:cNvSpPr txBox="1"/>
              <p:nvPr/>
            </p:nvSpPr>
            <p:spPr>
              <a:xfrm>
                <a:off x="1830206" y="1705214"/>
                <a:ext cx="6904642" cy="1231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rgbClr val="1F1C1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01       02      03        04</a:t>
                </a:r>
                <a:endParaRPr lang="ko-KR" altLang="en-US" sz="5400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EC5D1718-B98E-40DF-845E-D339295EF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3599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52F4E75-0460-4826-BEF4-8E8CD82CF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0416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63A3852-C5FA-4BA7-AD32-2200C98D0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8608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5F04EDC-DD19-4408-B6DB-6F98DDB09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6800" y="2708920"/>
                <a:ext cx="115212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70A348-4CD9-4386-A308-5A260D7C455D}"/>
                  </a:ext>
                </a:extLst>
              </p:cNvPr>
              <p:cNvSpPr txBox="1"/>
              <p:nvPr/>
            </p:nvSpPr>
            <p:spPr>
              <a:xfrm>
                <a:off x="1443077" y="2775020"/>
                <a:ext cx="1781439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spc="-113" dirty="0">
                    <a:solidFill>
                      <a:srgbClr val="1F1C1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배경 및 목적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41BE85-CF0E-4F72-B72F-093E963534FF}"/>
                  </a:ext>
                </a:extLst>
              </p:cNvPr>
              <p:cNvSpPr txBox="1"/>
              <p:nvPr/>
            </p:nvSpPr>
            <p:spPr>
              <a:xfrm>
                <a:off x="3513397" y="2775020"/>
                <a:ext cx="1184757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13" dirty="0">
                    <a:solidFill>
                      <a:srgbClr val="1F1C1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KSAIV</a:t>
                </a:r>
                <a:endParaRPr lang="ko-KR" altLang="en-US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2B31F0-78D0-401C-972D-78FE72302419}"/>
                  </a:ext>
                </a:extLst>
              </p:cNvPr>
              <p:cNvSpPr txBox="1"/>
              <p:nvPr/>
            </p:nvSpPr>
            <p:spPr>
              <a:xfrm>
                <a:off x="4999125" y="2778760"/>
                <a:ext cx="1656184" cy="127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spc="-113" dirty="0">
                    <a:solidFill>
                      <a:srgbClr val="1F1C1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KSAIV </a:t>
                </a:r>
                <a:r>
                  <a:rPr lang="ko-KR" altLang="en-US" sz="2800" b="1" spc="-113" dirty="0">
                    <a:solidFill>
                      <a:srgbClr val="1F1C17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주요기능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94649C-4404-47D0-B88C-F1F7B480B7D1}"/>
                </a:ext>
              </a:extLst>
            </p:cNvPr>
            <p:cNvSpPr txBox="1"/>
            <p:nvPr/>
          </p:nvSpPr>
          <p:spPr>
            <a:xfrm>
              <a:off x="8480643" y="2907832"/>
              <a:ext cx="2393759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39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51240-BC70-45F9-AD2C-5D8CC118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5242-9882-4786-8AFC-31F27DA2152B}"/>
              </a:ext>
            </a:extLst>
          </p:cNvPr>
          <p:cNvCxnSpPr>
            <a:cxnSpLocks/>
          </p:cNvCxnSpPr>
          <p:nvPr/>
        </p:nvCxnSpPr>
        <p:spPr>
          <a:xfrm>
            <a:off x="6651338" y="2949452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5D1718-B98E-40DF-845E-D339295EF1AA}"/>
              </a:ext>
            </a:extLst>
          </p:cNvPr>
          <p:cNvCxnSpPr>
            <a:cxnSpLocks/>
          </p:cNvCxnSpPr>
          <p:nvPr/>
        </p:nvCxnSpPr>
        <p:spPr>
          <a:xfrm>
            <a:off x="1308839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F04EDC-DD19-4408-B6DB-6F98DDB0926D}"/>
              </a:ext>
            </a:extLst>
          </p:cNvPr>
          <p:cNvCxnSpPr>
            <a:cxnSpLocks/>
          </p:cNvCxnSpPr>
          <p:nvPr/>
        </p:nvCxnSpPr>
        <p:spPr>
          <a:xfrm>
            <a:off x="6300281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87F3BB-CEBF-4F3C-9338-CDC19D670620}"/>
              </a:ext>
            </a:extLst>
          </p:cNvPr>
          <p:cNvGrpSpPr/>
          <p:nvPr/>
        </p:nvGrpSpPr>
        <p:grpSpPr>
          <a:xfrm>
            <a:off x="2731080" y="2890103"/>
            <a:ext cx="2724837" cy="1314875"/>
            <a:chOff x="3910382" y="2718159"/>
            <a:chExt cx="3633116" cy="17531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B5FB78-DF85-4D68-A4CC-775D4377CED4}"/>
                </a:ext>
              </a:extLst>
            </p:cNvPr>
            <p:cNvSpPr txBox="1"/>
            <p:nvPr/>
          </p:nvSpPr>
          <p:spPr>
            <a:xfrm>
              <a:off x="5527550" y="2718159"/>
              <a:ext cx="1496662" cy="123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5400" dirty="0">
                <a:solidFill>
                  <a:srgbClr val="1F1C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52F4E75-0460-4826-BEF4-8E8CD82CFAB8}"/>
                </a:ext>
              </a:extLst>
            </p:cNvPr>
            <p:cNvCxnSpPr>
              <a:cxnSpLocks/>
            </p:cNvCxnSpPr>
            <p:nvPr/>
          </p:nvCxnSpPr>
          <p:spPr>
            <a:xfrm>
              <a:off x="3910382" y="3632008"/>
              <a:ext cx="14966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70A348-4CD9-4386-A308-5A260D7C455D}"/>
                </a:ext>
              </a:extLst>
            </p:cNvPr>
            <p:cNvSpPr txBox="1"/>
            <p:nvPr/>
          </p:nvSpPr>
          <p:spPr>
            <a:xfrm>
              <a:off x="4998292" y="3773698"/>
              <a:ext cx="2545206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배경 및 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1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2772A7-DAC6-4287-AD13-04A18FCB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D79BDF-C504-4E35-8DD1-E94A23018361}"/>
              </a:ext>
            </a:extLst>
          </p:cNvPr>
          <p:cNvGrpSpPr/>
          <p:nvPr/>
        </p:nvGrpSpPr>
        <p:grpSpPr>
          <a:xfrm>
            <a:off x="913841" y="2941320"/>
            <a:ext cx="7559040" cy="1621570"/>
            <a:chOff x="913841" y="2941320"/>
            <a:chExt cx="7559040" cy="16215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420ABA-1DB0-46CC-AF9D-4CA310E311F1}"/>
                </a:ext>
              </a:extLst>
            </p:cNvPr>
            <p:cNvSpPr/>
            <p:nvPr/>
          </p:nvSpPr>
          <p:spPr>
            <a:xfrm>
              <a:off x="913841" y="4075210"/>
              <a:ext cx="1615440" cy="48768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 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악성코드 엔진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05BCBE-64F8-40DD-BD23-98160F5393BA}"/>
                </a:ext>
              </a:extLst>
            </p:cNvPr>
            <p:cNvSpPr/>
            <p:nvPr/>
          </p:nvSpPr>
          <p:spPr>
            <a:xfrm>
              <a:off x="2895041" y="4075210"/>
              <a:ext cx="1615440" cy="48768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 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악성코드 엔진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2DC282-AC45-49A9-82B9-18392201E7CD}"/>
                </a:ext>
              </a:extLst>
            </p:cNvPr>
            <p:cNvSpPr/>
            <p:nvPr/>
          </p:nvSpPr>
          <p:spPr>
            <a:xfrm>
              <a:off x="4876241" y="4075210"/>
              <a:ext cx="1615440" cy="48768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 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악성코드 엔진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20EEC1-AA92-4498-BFFB-EA7560DE616F}"/>
                </a:ext>
              </a:extLst>
            </p:cNvPr>
            <p:cNvSpPr/>
            <p:nvPr/>
          </p:nvSpPr>
          <p:spPr>
            <a:xfrm>
              <a:off x="6857441" y="4075210"/>
              <a:ext cx="1615440" cy="48768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 </a:t>
              </a:r>
              <a:r>
                <a:rPr lang="ko-KR" altLang="en-US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악성코드 엔진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ADBE4B-CE87-442B-8FCC-D0FE98075D8E}"/>
                </a:ext>
              </a:extLst>
            </p:cNvPr>
            <p:cNvSpPr/>
            <p:nvPr/>
          </p:nvSpPr>
          <p:spPr>
            <a:xfrm>
              <a:off x="3764280" y="2941320"/>
              <a:ext cx="1615440" cy="48768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733A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백신커널</a:t>
              </a: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163D064A-0ADE-4AA6-B5B6-37343F54F7BA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rot="16200000" flipV="1">
              <a:off x="5795476" y="2205524"/>
              <a:ext cx="646210" cy="30931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6CC97AE-4D25-4BA5-896C-13BBD71ABD45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rot="16200000" flipV="1">
              <a:off x="4804876" y="3196124"/>
              <a:ext cx="646210" cy="111196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63626BA1-FADB-4820-90E7-CFD9F74B99C5}"/>
                </a:ext>
              </a:extLst>
            </p:cNvPr>
            <p:cNvCxnSpPr>
              <a:cxnSpLocks/>
              <a:stCxn id="12" idx="0"/>
              <a:endCxn id="15" idx="2"/>
            </p:cNvCxnSpPr>
            <p:nvPr/>
          </p:nvCxnSpPr>
          <p:spPr>
            <a:xfrm rot="5400000" flipH="1" flipV="1">
              <a:off x="3814275" y="3317486"/>
              <a:ext cx="646210" cy="86923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BE5F70BC-F32F-4775-A29E-2FB99605E290}"/>
                </a:ext>
              </a:extLst>
            </p:cNvPr>
            <p:cNvCxnSpPr>
              <a:cxnSpLocks/>
              <a:stCxn id="11" idx="0"/>
              <a:endCxn id="15" idx="2"/>
            </p:cNvCxnSpPr>
            <p:nvPr/>
          </p:nvCxnSpPr>
          <p:spPr>
            <a:xfrm rot="5400000" flipH="1" flipV="1">
              <a:off x="2823675" y="2326886"/>
              <a:ext cx="646210" cy="285043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733A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43D430-4F0F-4133-8405-E2EEA7FC8255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[Why?]</a:t>
            </a:r>
          </a:p>
        </p:txBody>
      </p:sp>
    </p:spTree>
    <p:extLst>
      <p:ext uri="{BB962C8B-B14F-4D97-AF65-F5344CB8AC3E}">
        <p14:creationId xmlns:p14="http://schemas.microsoft.com/office/powerpoint/2010/main" val="181994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522409-CA6F-458F-A8D4-174672F7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1" name="_x273968096">
            <a:extLst>
              <a:ext uri="{FF2B5EF4-FFF2-40B4-BE49-F238E27FC236}">
                <a16:creationId xmlns:a16="http://schemas.microsoft.com/office/drawing/2014/main" id="{F9DFEB2C-5AFE-4626-A9D4-4F011063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" y="2108832"/>
            <a:ext cx="5036586" cy="35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7F6224-4BD7-412D-9406-15F82DB3A97F}"/>
              </a:ext>
            </a:extLst>
          </p:cNvPr>
          <p:cNvSpPr txBox="1"/>
          <p:nvPr/>
        </p:nvSpPr>
        <p:spPr>
          <a:xfrm>
            <a:off x="6042660" y="3331169"/>
            <a:ext cx="2952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매달 </a:t>
            </a:r>
            <a:r>
              <a:rPr lang="en-US" altLang="ko-KR" sz="32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500~1000</a:t>
            </a:r>
            <a:r>
              <a:rPr lang="ko-KR" altLang="en-US" sz="3200" b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만개</a:t>
            </a: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0D58CFA9-140A-4614-BC2C-3DAE9D6BBD0D}"/>
              </a:ext>
            </a:extLst>
          </p:cNvPr>
          <p:cNvSpPr/>
          <p:nvPr/>
        </p:nvSpPr>
        <p:spPr bwMode="auto">
          <a:xfrm>
            <a:off x="5258715" y="3509997"/>
            <a:ext cx="783945" cy="611840"/>
          </a:xfrm>
          <a:prstGeom prst="rightArrow">
            <a:avLst/>
          </a:prstGeom>
          <a:solidFill>
            <a:srgbClr val="F13B63"/>
          </a:solidFill>
          <a:ln w="9525">
            <a:solidFill>
              <a:srgbClr val="F13B63"/>
            </a:solidFill>
            <a:round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125" dirty="0">
              <a:solidFill>
                <a:srgbClr val="FFFFFF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3A162F-1A36-4595-8A52-5E9C5DE5A07F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년간의 신종 악성코드 발견 개수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07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DD348-45C6-4F0A-BB6F-D045A529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1B66DB-76F1-4551-BD6F-BED6E9997FFD}"/>
              </a:ext>
            </a:extLst>
          </p:cNvPr>
          <p:cNvGrpSpPr/>
          <p:nvPr/>
        </p:nvGrpSpPr>
        <p:grpSpPr>
          <a:xfrm>
            <a:off x="2833522" y="2082800"/>
            <a:ext cx="3563697" cy="4197350"/>
            <a:chOff x="3671704" y="1317759"/>
            <a:chExt cx="5562599" cy="4846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FB0194-2E22-4DED-802A-7D5E5C2746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704" y="1317759"/>
              <a:ext cx="5562599" cy="48463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332F32-4DA4-4121-9CC4-AE4EC0ECDB6E}"/>
                </a:ext>
              </a:extLst>
            </p:cNvPr>
            <p:cNvSpPr txBox="1"/>
            <p:nvPr userDrawn="1"/>
          </p:nvSpPr>
          <p:spPr>
            <a:xfrm>
              <a:off x="4805352" y="5526117"/>
              <a:ext cx="3890941" cy="613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50" u="sng" dirty="0">
                  <a:solidFill>
                    <a:srgbClr val="F13B6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손이 모자라다</a:t>
              </a:r>
              <a:r>
                <a:rPr lang="en-US" altLang="ko-KR" sz="2850" u="sng" dirty="0">
                  <a:solidFill>
                    <a:srgbClr val="F13B6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…</a:t>
              </a:r>
              <a:endParaRPr lang="ko-KR" altLang="en-US" sz="2850" u="sng" dirty="0">
                <a:solidFill>
                  <a:srgbClr val="F13B6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C25E2C-5263-4076-B004-645ED35F720D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[Why?]</a:t>
            </a:r>
          </a:p>
        </p:txBody>
      </p:sp>
    </p:spTree>
    <p:extLst>
      <p:ext uri="{BB962C8B-B14F-4D97-AF65-F5344CB8AC3E}">
        <p14:creationId xmlns:p14="http://schemas.microsoft.com/office/powerpoint/2010/main" val="132689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EBEDE-EA72-46E9-BCBB-26DD89FA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75DEF-7C03-4E35-9345-A822AF73E1D9}"/>
              </a:ext>
            </a:extLst>
          </p:cNvPr>
          <p:cNvSpPr/>
          <p:nvPr/>
        </p:nvSpPr>
        <p:spPr>
          <a:xfrm>
            <a:off x="755502" y="2187035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8BB68C-2F36-4F14-8B85-95776D6BBF8E}"/>
              </a:ext>
            </a:extLst>
          </p:cNvPr>
          <p:cNvSpPr/>
          <p:nvPr/>
        </p:nvSpPr>
        <p:spPr>
          <a:xfrm>
            <a:off x="755502" y="3262414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2912EF-9D20-42CA-A9B7-BC0B9C00A5AC}"/>
              </a:ext>
            </a:extLst>
          </p:cNvPr>
          <p:cNvSpPr/>
          <p:nvPr/>
        </p:nvSpPr>
        <p:spPr>
          <a:xfrm>
            <a:off x="755502" y="4337793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CC60A7-1EB2-4978-9E84-751C501F00F7}"/>
              </a:ext>
            </a:extLst>
          </p:cNvPr>
          <p:cNvSpPr/>
          <p:nvPr/>
        </p:nvSpPr>
        <p:spPr>
          <a:xfrm>
            <a:off x="755502" y="5413173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1734B6-F770-4683-8B94-723B6D622016}"/>
              </a:ext>
            </a:extLst>
          </p:cNvPr>
          <p:cNvSpPr/>
          <p:nvPr/>
        </p:nvSpPr>
        <p:spPr>
          <a:xfrm>
            <a:off x="6590529" y="4329346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78065C-DDBC-4357-A288-4D4DF6D3351C}"/>
              </a:ext>
            </a:extLst>
          </p:cNvPr>
          <p:cNvSpPr/>
          <p:nvPr/>
        </p:nvSpPr>
        <p:spPr>
          <a:xfrm>
            <a:off x="6590529" y="5430916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241655-B1D5-42C2-82E2-8FAF11A66C2A}"/>
              </a:ext>
            </a:extLst>
          </p:cNvPr>
          <p:cNvSpPr/>
          <p:nvPr/>
        </p:nvSpPr>
        <p:spPr>
          <a:xfrm>
            <a:off x="6590529" y="3227777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808AD4-2820-4034-BA4D-DB5C7601A580}"/>
              </a:ext>
            </a:extLst>
          </p:cNvPr>
          <p:cNvSpPr/>
          <p:nvPr/>
        </p:nvSpPr>
        <p:spPr>
          <a:xfrm>
            <a:off x="6590529" y="2126208"/>
            <a:ext cx="1615440" cy="487680"/>
          </a:xfrm>
          <a:prstGeom prst="rect">
            <a:avLst/>
          </a:prstGeom>
          <a:solidFill>
            <a:srgbClr val="F13B63"/>
          </a:solidFill>
          <a:ln w="38100">
            <a:solidFill>
              <a:srgbClr val="733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악성코드 엔진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05B146-CF35-4D0E-84D4-7AD1781BAEEF}"/>
              </a:ext>
            </a:extLst>
          </p:cNvPr>
          <p:cNvSpPr/>
          <p:nvPr/>
        </p:nvSpPr>
        <p:spPr>
          <a:xfrm>
            <a:off x="3611309" y="3217352"/>
            <a:ext cx="1921382" cy="1774513"/>
          </a:xfrm>
          <a:prstGeom prst="ellipse">
            <a:avLst/>
          </a:prstGeom>
          <a:solidFill>
            <a:srgbClr val="733A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엔진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32A98-F946-47E5-8A96-441EEAC5DA24}"/>
              </a:ext>
            </a:extLst>
          </p:cNvPr>
          <p:cNvSpPr txBox="1"/>
          <p:nvPr/>
        </p:nvSpPr>
        <p:spPr>
          <a:xfrm>
            <a:off x="457801" y="1404471"/>
            <a:ext cx="800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[Why?]</a:t>
            </a:r>
          </a:p>
        </p:txBody>
      </p:sp>
    </p:spTree>
    <p:extLst>
      <p:ext uri="{BB962C8B-B14F-4D97-AF65-F5344CB8AC3E}">
        <p14:creationId xmlns:p14="http://schemas.microsoft.com/office/powerpoint/2010/main" val="32335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0.30694 0.236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118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30573 0.079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8" y="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30694 -0.0773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386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L 0.30694 -0.2340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117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-0.31424 0.2476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2" y="1238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-0.31424 0.0872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2" y="435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-0.31424 -0.0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2" y="-36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31545 -0.2340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-1171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F51240-BC70-45F9-AD2C-5D8CC118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935A2-91A2-453F-B059-9D2C1C0164C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5635242-9882-4786-8AFC-31F27DA2152B}"/>
              </a:ext>
            </a:extLst>
          </p:cNvPr>
          <p:cNvCxnSpPr>
            <a:cxnSpLocks/>
          </p:cNvCxnSpPr>
          <p:nvPr/>
        </p:nvCxnSpPr>
        <p:spPr>
          <a:xfrm>
            <a:off x="6651338" y="2949452"/>
            <a:ext cx="8640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5D1718-B98E-40DF-845E-D339295EF1AA}"/>
              </a:ext>
            </a:extLst>
          </p:cNvPr>
          <p:cNvCxnSpPr>
            <a:cxnSpLocks/>
          </p:cNvCxnSpPr>
          <p:nvPr/>
        </p:nvCxnSpPr>
        <p:spPr>
          <a:xfrm>
            <a:off x="1308839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F04EDC-DD19-4408-B6DB-6F98DDB0926D}"/>
              </a:ext>
            </a:extLst>
          </p:cNvPr>
          <p:cNvCxnSpPr>
            <a:cxnSpLocks/>
          </p:cNvCxnSpPr>
          <p:nvPr/>
        </p:nvCxnSpPr>
        <p:spPr>
          <a:xfrm>
            <a:off x="6300281" y="3581256"/>
            <a:ext cx="11224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87F3BB-CEBF-4F3C-9338-CDC19D670620}"/>
              </a:ext>
            </a:extLst>
          </p:cNvPr>
          <p:cNvGrpSpPr/>
          <p:nvPr/>
        </p:nvGrpSpPr>
        <p:grpSpPr>
          <a:xfrm>
            <a:off x="2731083" y="2878506"/>
            <a:ext cx="2589386" cy="1315507"/>
            <a:chOff x="3910382" y="2702701"/>
            <a:chExt cx="3452514" cy="17540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B5FB78-DF85-4D68-A4CC-775D4377CED4}"/>
                </a:ext>
              </a:extLst>
            </p:cNvPr>
            <p:cNvSpPr txBox="1"/>
            <p:nvPr/>
          </p:nvSpPr>
          <p:spPr>
            <a:xfrm>
              <a:off x="5541517" y="2702701"/>
              <a:ext cx="1496663" cy="123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5400" dirty="0">
                <a:solidFill>
                  <a:srgbClr val="1F1C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52F4E75-0460-4826-BEF4-8E8CD82CFAB8}"/>
                </a:ext>
              </a:extLst>
            </p:cNvPr>
            <p:cNvCxnSpPr>
              <a:cxnSpLocks/>
            </p:cNvCxnSpPr>
            <p:nvPr/>
          </p:nvCxnSpPr>
          <p:spPr>
            <a:xfrm>
              <a:off x="3910382" y="3632008"/>
              <a:ext cx="14966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70A348-4CD9-4386-A308-5A260D7C455D}"/>
                </a:ext>
              </a:extLst>
            </p:cNvPr>
            <p:cNvSpPr txBox="1"/>
            <p:nvPr/>
          </p:nvSpPr>
          <p:spPr>
            <a:xfrm>
              <a:off x="5048731" y="3759083"/>
              <a:ext cx="2314165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13" dirty="0">
                  <a:solidFill>
                    <a:srgbClr val="1F1C1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KSAIV</a:t>
              </a:r>
              <a:endParaRPr lang="ko-KR" altLang="en-US" sz="2800" b="1" spc="-113" dirty="0">
                <a:solidFill>
                  <a:srgbClr val="1F1C1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618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4968</TotalTime>
  <Words>690</Words>
  <Application>Microsoft Office PowerPoint</Application>
  <PresentationFormat>화면 슬라이드 쇼(4:3)</PresentationFormat>
  <Paragraphs>234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돋움</vt:lpstr>
      <vt:lpstr>Cambria Math</vt:lpstr>
      <vt:lpstr>Gill Sans MT</vt:lpstr>
      <vt:lpstr>나눔스퀘어 ExtraBold</vt:lpstr>
      <vt:lpstr>나눔스퀘어 Bold</vt:lpstr>
      <vt:lpstr>Calibri</vt:lpstr>
      <vt:lpstr>Adobe Heiti Std R</vt:lpstr>
      <vt:lpstr>Arial</vt:lpstr>
      <vt:lpstr>나눔스퀘어_ac ExtraBold</vt:lpstr>
      <vt:lpstr>Calibri Light</vt:lpstr>
      <vt:lpstr>함초롬바탕</vt:lpstr>
      <vt:lpstr>맑은 고딕</vt:lpstr>
      <vt:lpstr>나눔바른고딕</vt:lpstr>
      <vt:lpstr>나눔스퀘어</vt:lpstr>
      <vt:lpstr>Office 테마</vt:lpstr>
      <vt:lpstr>PowerPoint 프레젠테이션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chanwoo</dc:creator>
  <cp:lastModifiedBy>황 도현</cp:lastModifiedBy>
  <cp:revision>142</cp:revision>
  <dcterms:created xsi:type="dcterms:W3CDTF">2020-05-29T04:21:20Z</dcterms:created>
  <dcterms:modified xsi:type="dcterms:W3CDTF">2020-07-04T04:52:39Z</dcterms:modified>
</cp:coreProperties>
</file>